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431" r:id="rId3"/>
    <p:sldId id="465" r:id="rId4"/>
    <p:sldId id="467" r:id="rId5"/>
    <p:sldId id="468" r:id="rId6"/>
    <p:sldId id="469" r:id="rId7"/>
    <p:sldId id="470" r:id="rId8"/>
    <p:sldId id="487" r:id="rId9"/>
    <p:sldId id="489" r:id="rId10"/>
    <p:sldId id="473" r:id="rId11"/>
    <p:sldId id="474" r:id="rId12"/>
    <p:sldId id="475" r:id="rId13"/>
    <p:sldId id="476" r:id="rId14"/>
    <p:sldId id="477" r:id="rId15"/>
    <p:sldId id="478" r:id="rId16"/>
    <p:sldId id="479" r:id="rId17"/>
    <p:sldId id="480" r:id="rId18"/>
    <p:sldId id="492" r:id="rId19"/>
    <p:sldId id="490" r:id="rId20"/>
    <p:sldId id="483" r:id="rId21"/>
    <p:sldId id="484" r:id="rId22"/>
    <p:sldId id="485" r:id="rId23"/>
    <p:sldId id="486" r:id="rId24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B39064E-4A04-4E94-AF17-E2C884A9D195}">
          <p14:sldIdLst>
            <p14:sldId id="256"/>
          </p14:sldIdLst>
        </p14:section>
        <p14:section name="메인" id="{77734B22-7F08-4D81-B175-24469BF41A22}">
          <p14:sldIdLst>
            <p14:sldId id="431"/>
          </p14:sldIdLst>
        </p14:section>
        <p14:section name="영어 실력 향상 커리큘럼" id="{DDEFC8C3-0DB5-4C2F-BB6D-72E8EFE8FAB1}">
          <p14:sldIdLst>
            <p14:sldId id="465"/>
            <p14:sldId id="467"/>
            <p14:sldId id="468"/>
            <p14:sldId id="469"/>
            <p14:sldId id="470"/>
          </p14:sldIdLst>
        </p14:section>
        <p14:section name="내신 대비 커리큘럼" id="{811E64A0-8F0C-426E-BA04-CAEBC5F453D8}">
          <p14:sldIdLst>
            <p14:sldId id="487"/>
            <p14:sldId id="489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92"/>
            <p14:sldId id="490"/>
          </p14:sldIdLst>
        </p14:section>
        <p14:section name="수능 집중 커리큘럼" id="{F722AF10-C898-4144-8024-5AD991B9DFAF}">
          <p14:sldIdLst>
            <p14:sldId id="483"/>
            <p14:sldId id="484"/>
            <p14:sldId id="485"/>
            <p14:sldId id="4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  <a:srgbClr val="2F528F"/>
    <a:srgbClr val="F19D26"/>
    <a:srgbClr val="F2F2F2"/>
    <a:srgbClr val="F0F4FA"/>
    <a:srgbClr val="83599B"/>
    <a:srgbClr val="546E6B"/>
    <a:srgbClr val="9B8DCC"/>
    <a:srgbClr val="C2E7C0"/>
    <a:srgbClr val="7F8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155CAF-03B0-484D-AC02-1D2F6CB788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4E3F70-9C01-433F-AA5C-949FBE0A24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6251D-4A4D-4A55-B083-2091B1278097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E9C73C-7A7C-4D98-9DE6-7CCC21E661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929228-B102-45BE-BA4A-9F6AD74E28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74084-3A37-4E5E-8B46-E76C68898A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0981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A6A8D-6335-4392-958D-138EBCC0DCD2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C6CFB-BD65-4295-94B7-C5D930C414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328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92E5F-C116-4B20-9D33-9ED604B2E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4A3A78-E5A2-4296-8EE2-35298B1FF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3EF05-37C5-425F-8426-46C52DD09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F1B5CA-FF37-41BE-BA92-752DA9168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653E02-28EE-477B-BD37-DC3A5831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86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B6DD0-DD29-44E6-9383-0DD76C95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19EA01-B7DB-4B8F-BDB9-833EA7B02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F6E966-0F48-4EDC-8D39-2FCFE7037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7A095B-DF6D-4FBA-B159-8F6C0B80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622FD-6517-47B9-A971-4CC73E6F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4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68D60A-30B8-40C6-A841-4D427080FB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A15DC5-857D-4000-ADE7-6AE0DC87E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77090-FB1F-4821-AAE5-2164E316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3DB765-1CE3-4250-90EF-7A68E895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CE81B7-C480-4E85-A213-173160E4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872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5"/>
          <p:cNvSpPr>
            <a:spLocks noChangeArrowheads="1"/>
          </p:cNvSpPr>
          <p:nvPr userDrawn="1"/>
        </p:nvSpPr>
        <p:spPr bwMode="auto">
          <a:xfrm>
            <a:off x="79643" y="72149"/>
            <a:ext cx="481176" cy="2518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 type="none" w="sm" len="sm"/>
          </a:ln>
        </p:spPr>
        <p:txBody>
          <a:bodyPr wrap="none" lIns="75541" tIns="37771" rIns="75541" bIns="3777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26" dirty="0">
                <a:solidFill>
                  <a:prstClr val="black"/>
                </a:solidFill>
                <a:latin typeface="Verdana" pitchFamily="34" charset="0"/>
                <a:ea typeface="+mn-ea"/>
              </a:rPr>
              <a:t>Title</a:t>
            </a:r>
          </a:p>
        </p:txBody>
      </p:sp>
      <p:sp>
        <p:nvSpPr>
          <p:cNvPr id="18" name="Line 17"/>
          <p:cNvSpPr>
            <a:spLocks noChangeShapeType="1"/>
          </p:cNvSpPr>
          <p:nvPr userDrawn="1"/>
        </p:nvSpPr>
        <p:spPr bwMode="auto">
          <a:xfrm flipH="1">
            <a:off x="560819" y="72149"/>
            <a:ext cx="0" cy="251862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5550" tIns="37775" rIns="75550" bIns="37775"/>
          <a:lstStyle/>
          <a:p>
            <a:endParaRPr lang="ko-KR" altLang="en-US" sz="1487"/>
          </a:p>
        </p:txBody>
      </p:sp>
      <p:sp>
        <p:nvSpPr>
          <p:cNvPr id="19" name="Rectangle 21"/>
          <p:cNvSpPr>
            <a:spLocks noChangeArrowheads="1"/>
          </p:cNvSpPr>
          <p:nvPr userDrawn="1"/>
        </p:nvSpPr>
        <p:spPr bwMode="auto">
          <a:xfrm>
            <a:off x="-1" y="0"/>
            <a:ext cx="12192001" cy="6858000"/>
          </a:xfrm>
          <a:prstGeom prst="rect">
            <a:avLst/>
          </a:prstGeom>
          <a:noFill/>
          <a:ln w="57150">
            <a:solidFill>
              <a:srgbClr val="EAEAEA"/>
            </a:solidFill>
            <a:miter lim="800000"/>
            <a:headEnd/>
            <a:tailEnd type="none" w="sm" len="sm"/>
          </a:ln>
        </p:spPr>
        <p:txBody>
          <a:bodyPr wrap="none" lIns="74360" tIns="38667" rIns="74360" bIns="38667" anchor="ctr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>
              <a:defRPr/>
            </a:pPr>
            <a:endParaRPr kumimoji="0" lang="ko-KR" altLang="en-US" sz="1487">
              <a:solidFill>
                <a:srgbClr val="000000"/>
              </a:solidFill>
            </a:endParaRPr>
          </a:p>
        </p:txBody>
      </p:sp>
      <p:sp>
        <p:nvSpPr>
          <p:cNvPr id="20" name="Line 18"/>
          <p:cNvSpPr>
            <a:spLocks noChangeShapeType="1"/>
          </p:cNvSpPr>
          <p:nvPr userDrawn="1"/>
        </p:nvSpPr>
        <p:spPr bwMode="auto">
          <a:xfrm>
            <a:off x="82642" y="62966"/>
            <a:ext cx="12040501" cy="13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5550" tIns="37775" rIns="75550" bIns="37775"/>
          <a:lstStyle/>
          <a:p>
            <a:endParaRPr lang="ko-KR" altLang="en-US" sz="1487"/>
          </a:p>
        </p:txBody>
      </p:sp>
      <p:sp>
        <p:nvSpPr>
          <p:cNvPr id="21" name="Rectangle 15"/>
          <p:cNvSpPr>
            <a:spLocks noChangeArrowheads="1"/>
          </p:cNvSpPr>
          <p:nvPr userDrawn="1"/>
        </p:nvSpPr>
        <p:spPr bwMode="auto">
          <a:xfrm>
            <a:off x="9117049" y="72148"/>
            <a:ext cx="2999870" cy="26235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 type="none" w="sm" len="sm"/>
          </a:ln>
        </p:spPr>
        <p:txBody>
          <a:bodyPr wrap="none" lIns="75541" tIns="37771" rIns="75541" bIns="3777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26" dirty="0">
                <a:solidFill>
                  <a:prstClr val="black"/>
                </a:solidFill>
                <a:latin typeface="Verdana" pitchFamily="34" charset="0"/>
                <a:ea typeface="+mn-ea"/>
              </a:rPr>
              <a:t>Description</a:t>
            </a:r>
          </a:p>
        </p:txBody>
      </p:sp>
      <p:sp>
        <p:nvSpPr>
          <p:cNvPr id="22" name="Line 17"/>
          <p:cNvSpPr>
            <a:spLocks noChangeShapeType="1"/>
          </p:cNvSpPr>
          <p:nvPr userDrawn="1"/>
        </p:nvSpPr>
        <p:spPr bwMode="auto">
          <a:xfrm flipH="1">
            <a:off x="9085993" y="72149"/>
            <a:ext cx="0" cy="251862"/>
          </a:xfrm>
          <a:prstGeom prst="line">
            <a:avLst/>
          </a:prstGeom>
          <a:noFill/>
          <a:ln w="31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5550" tIns="37775" rIns="75550" bIns="37775"/>
          <a:lstStyle/>
          <a:p>
            <a:endParaRPr lang="ko-KR" altLang="en-US" sz="1487"/>
          </a:p>
        </p:txBody>
      </p:sp>
      <p:sp>
        <p:nvSpPr>
          <p:cNvPr id="23" name="직사각형 22"/>
          <p:cNvSpPr>
            <a:spLocks noChangeArrowheads="1"/>
          </p:cNvSpPr>
          <p:nvPr userDrawn="1"/>
        </p:nvSpPr>
        <p:spPr bwMode="auto">
          <a:xfrm>
            <a:off x="9104696" y="393535"/>
            <a:ext cx="3012223" cy="6425463"/>
          </a:xfrm>
          <a:prstGeom prst="rect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</p:spPr>
        <p:txBody>
          <a:bodyPr lIns="75550" tIns="37775" rIns="75550" bIns="37775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endParaRPr kumimoji="0" lang="ko-KR" altLang="en-US" sz="1487">
              <a:solidFill>
                <a:srgbClr val="000000"/>
              </a:solidFill>
            </a:endParaRPr>
          </a:p>
        </p:txBody>
      </p:sp>
      <p:sp>
        <p:nvSpPr>
          <p:cNvPr id="24" name="직사각형 23"/>
          <p:cNvSpPr>
            <a:spLocks noChangeArrowheads="1"/>
          </p:cNvSpPr>
          <p:nvPr userDrawn="1"/>
        </p:nvSpPr>
        <p:spPr bwMode="auto">
          <a:xfrm>
            <a:off x="112827" y="393535"/>
            <a:ext cx="8918863" cy="6425463"/>
          </a:xfrm>
          <a:prstGeom prst="rect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</p:spPr>
        <p:txBody>
          <a:bodyPr lIns="75550" tIns="37775" rIns="75550" bIns="37775"/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endParaRPr kumimoji="0" lang="ko-KR" altLang="en-US" sz="1487">
              <a:solidFill>
                <a:srgbClr val="000000"/>
              </a:solidFill>
            </a:endParaRPr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9139533" y="6552414"/>
            <a:ext cx="2230001" cy="263669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0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FC1755BD-3810-40A6-885A-3817DE9DD8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82642" y="334915"/>
            <a:ext cx="12040501" cy="1312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5550" tIns="37775" rIns="75550" bIns="37775"/>
          <a:lstStyle/>
          <a:p>
            <a:endParaRPr lang="ko-KR" altLang="en-US" sz="1487"/>
          </a:p>
        </p:txBody>
      </p:sp>
    </p:spTree>
    <p:extLst>
      <p:ext uri="{BB962C8B-B14F-4D97-AF65-F5344CB8AC3E}">
        <p14:creationId xmlns:p14="http://schemas.microsoft.com/office/powerpoint/2010/main" val="253876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3967A-BABE-4FFF-AB73-CA7D7FB3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CADFB-AFCD-4BF6-ABF6-60EE2A1F7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B22B7B-D0FE-4583-9A92-FBBA843A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D32DB-A595-4AC8-9750-8A12F0B0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1AA93-33FB-426F-AAC4-25986306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1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C94BC-9DED-47BF-856A-275315821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33C79C-4C24-475D-A4E5-B9E778D3D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994DFA-3A78-4792-BB48-595C16DBC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9081DA-7D0D-4551-A9E1-B8558374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BFB65-6870-4550-8D25-F9A0F950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50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772F7-1AC2-4A1A-B875-C8FB01B1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93702-935E-427F-892B-5CEB9C8942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10170-E642-46EF-AD92-F50512FA1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458E80-604D-4F4F-A475-6D42B254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F1DB60-238B-40CF-BA85-93979A31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F46FA-7744-40B4-B6BA-90F561627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31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D21262-14F4-4667-A004-54DB7C88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94D2EC-E234-4D02-8779-C35B3A2BB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F80CFC-7DA5-4468-862A-A74E8E926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A47261-9134-4C64-A5EB-999AB0A0A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CF164B-E416-467B-B438-9589248B2B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058446-7CE6-4E9A-BDEE-E2809FB6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D9A402-10C1-4679-9825-1F9E126E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0DF7E3-5947-4F1A-8762-4876E95F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76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E668E-FFC9-432D-9914-D1954AE8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2E4E7D-A539-4A30-9291-B7490FC7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591858-C8F3-4D57-A496-A1900BAAE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B16951-0054-4784-B67B-1F373DEF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39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079CE0-FDD0-4913-A295-9B37D00D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EDDDAB-7C23-4FD4-9C36-33928E6E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6C5E71-7E14-4133-84CB-1DB7319C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DE6B3-05DB-4EF9-9FFC-806B9D61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046665-747F-4E1E-B028-63D8AE9FB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C57866-874F-453E-888C-D76D1DD93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B4EC10-AA20-4292-BC04-B6538349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0AAC5-0166-41CC-BC98-CDB947D7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497106-C2C1-41D3-92CA-5F78A3C1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44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CC56E-F691-433A-A956-E1ACE5467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ACB69D-499E-464F-9696-13957F8DD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1A25F-8D1F-4494-BE56-AD42DCE99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406138-6248-4E99-84EF-29950F50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86A998-4B4B-4FD3-9B9C-B07D67FF6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0D78D7-F381-4015-AD6F-95DA77FE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41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05E4BC-D22F-48A4-9AB0-DEC11F1D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D1B855-D8F4-4F36-AB66-33A9F83F1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AA7815-8D7B-4819-A365-9C70A083F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6C579-95AB-4C66-8C36-652C783B6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32C99-CD2F-49D6-B036-5702DC161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BC1F5-015D-49A3-8FAB-77ED2BA0C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03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mp4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3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8978F9-2DB8-4DC1-803D-7D78044DAD73}"/>
              </a:ext>
            </a:extLst>
          </p:cNvPr>
          <p:cNvSpPr txBox="1"/>
          <p:nvPr/>
        </p:nvSpPr>
        <p:spPr>
          <a:xfrm>
            <a:off x="2262641" y="2367703"/>
            <a:ext cx="7327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학습관 커리큘럼 </a:t>
            </a:r>
            <a:r>
              <a:rPr lang="ko-KR" altLang="en-US" sz="3200" b="1" dirty="0" err="1"/>
              <a:t>모바일웹</a:t>
            </a:r>
            <a:r>
              <a:rPr lang="ko-KR" altLang="en-US" sz="3200" b="1" dirty="0"/>
              <a:t> 디자인 요청</a:t>
            </a:r>
          </a:p>
        </p:txBody>
      </p:sp>
    </p:spTree>
    <p:extLst>
      <p:ext uri="{BB962C8B-B14F-4D97-AF65-F5344CB8AC3E}">
        <p14:creationId xmlns:p14="http://schemas.microsoft.com/office/powerpoint/2010/main" val="2871964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71510-414A-F4D9-7D4C-DBBAAB1DDE71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자료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단계적 학습으로</a:t>
            </a:r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다양한 유형을 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대비하는 내신 자료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33712534-5296-5520-E4CA-97661F9AB78A}"/>
              </a:ext>
            </a:extLst>
          </p:cNvPr>
          <p:cNvSpPr/>
          <p:nvPr/>
        </p:nvSpPr>
        <p:spPr>
          <a:xfrm>
            <a:off x="828616" y="2327331"/>
            <a:ext cx="2307064" cy="2401634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FF609-EBCC-B0EE-E5ED-BBC42543B46B}"/>
              </a:ext>
            </a:extLst>
          </p:cNvPr>
          <p:cNvSpPr txBox="1"/>
          <p:nvPr/>
        </p:nvSpPr>
        <p:spPr>
          <a:xfrm>
            <a:off x="838447" y="2527331"/>
            <a:ext cx="229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STEP1. </a:t>
            </a:r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소재와 내용을 </a:t>
            </a:r>
            <a:endParaRPr lang="en-US" altLang="ko-KR" sz="1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그림으로 쉽게 이해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177719-BCD5-44E6-0A0F-B12E801EC7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" t="11327" r="3647" b="9316"/>
          <a:stretch/>
        </p:blipFill>
        <p:spPr>
          <a:xfrm>
            <a:off x="1003934" y="2964469"/>
            <a:ext cx="1961581" cy="1431361"/>
          </a:xfrm>
          <a:prstGeom prst="rect">
            <a:avLst/>
          </a:prstGeom>
        </p:spPr>
      </p:pic>
      <p:graphicFrame>
        <p:nvGraphicFramePr>
          <p:cNvPr id="9" name="표 79">
            <a:extLst>
              <a:ext uri="{FF2B5EF4-FFF2-40B4-BE49-F238E27FC236}">
                <a16:creationId xmlns:a16="http://schemas.microsoft.com/office/drawing/2014/main" id="{A0FFCCAB-07FA-3223-0318-4636C682A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72205"/>
              </p:ext>
            </p:extLst>
          </p:nvPr>
        </p:nvGraphicFramePr>
        <p:xfrm>
          <a:off x="9119434" y="396431"/>
          <a:ext cx="2927096" cy="3534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옆으로 계속 넘어가는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손으로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터치시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멈춤 가능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462756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7DEA9211-3F35-B38D-D0A5-D1C8200D73C2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7E0809D-C671-A6C6-C71B-509CD8EDC8BF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B41B83-07C2-CB9C-AAF2-03E9F551B49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0D0683-8FAC-1ADD-5691-8D8748F5888D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B8AC143-815A-7CBB-F122-A099B11D5E4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A009B4-E3A1-4159-90F3-36FBC92422B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D3621F-2297-2D35-E827-A0BC291DD934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F4FF281-84CA-3BFF-53B5-089761A469C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B2AAA2-E53A-CEA7-4A8E-2301B36DF12B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AF8C63-F00B-BEF7-257B-D0A2BBC252C7}"/>
              </a:ext>
            </a:extLst>
          </p:cNvPr>
          <p:cNvGrpSpPr/>
          <p:nvPr/>
        </p:nvGrpSpPr>
        <p:grpSpPr>
          <a:xfrm>
            <a:off x="838447" y="2228693"/>
            <a:ext cx="266420" cy="261610"/>
            <a:chOff x="3276880" y="3742523"/>
            <a:chExt cx="266420" cy="26161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7CA5EDD-0923-79E7-C089-5F166C0D394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C693DFA-DDE4-E075-334C-E568E129A70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KakaoTalk_20230807_145355731">
            <a:hlinkClick r:id="" action="ppaction://media"/>
            <a:extLst>
              <a:ext uri="{FF2B5EF4-FFF2-40B4-BE49-F238E27FC236}">
                <a16:creationId xmlns:a16="http://schemas.microsoft.com/office/drawing/2014/main" id="{6E74872F-AA84-25B0-AFCB-1CF199AD08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7554" y="941204"/>
            <a:ext cx="2269562" cy="55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graphicFrame>
        <p:nvGraphicFramePr>
          <p:cNvPr id="29" name="표 79">
            <a:extLst>
              <a:ext uri="{FF2B5EF4-FFF2-40B4-BE49-F238E27FC236}">
                <a16:creationId xmlns:a16="http://schemas.microsoft.com/office/drawing/2014/main" id="{2B2C11A6-1643-709B-03DC-9FCF956F4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697628"/>
              </p:ext>
            </p:extLst>
          </p:nvPr>
        </p:nvGraphicFramePr>
        <p:xfrm>
          <a:off x="9119434" y="396431"/>
          <a:ext cx="516272" cy="2415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271510-414A-F4D9-7D4C-DBBAAB1DDE71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자료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단계적 학습으로</a:t>
            </a:r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다양한 유형을 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대비하는 내신 자료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33712534-5296-5520-E4CA-97661F9AB78A}"/>
              </a:ext>
            </a:extLst>
          </p:cNvPr>
          <p:cNvSpPr/>
          <p:nvPr/>
        </p:nvSpPr>
        <p:spPr>
          <a:xfrm>
            <a:off x="828616" y="2327331"/>
            <a:ext cx="2307064" cy="2401634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FF609-EBCC-B0EE-E5ED-BBC42543B46B}"/>
              </a:ext>
            </a:extLst>
          </p:cNvPr>
          <p:cNvSpPr txBox="1"/>
          <p:nvPr/>
        </p:nvSpPr>
        <p:spPr>
          <a:xfrm>
            <a:off x="838447" y="2527331"/>
            <a:ext cx="229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STEP2. 4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단정리를 통한 </a:t>
            </a:r>
          </a:p>
          <a:p>
            <a:pPr algn="ctr"/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내용 이해 및 주제 정리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AC86953-25FB-58DA-1234-DAEFFD5412E4}"/>
              </a:ext>
            </a:extLst>
          </p:cNvPr>
          <p:cNvGrpSpPr/>
          <p:nvPr/>
        </p:nvGrpSpPr>
        <p:grpSpPr>
          <a:xfrm>
            <a:off x="992285" y="3080230"/>
            <a:ext cx="1973230" cy="1176623"/>
            <a:chOff x="-850266" y="813670"/>
            <a:chExt cx="6075126" cy="41930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33040F7-87E4-69F8-5FB3-0DCFF0651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4" r="6458"/>
            <a:stretch/>
          </p:blipFill>
          <p:spPr>
            <a:xfrm>
              <a:off x="-850265" y="813670"/>
              <a:ext cx="6075125" cy="41930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7BA30D3-3BEF-7BD2-83C2-4ED38212140E}"/>
                </a:ext>
              </a:extLst>
            </p:cNvPr>
            <p:cNvSpPr/>
            <p:nvPr/>
          </p:nvSpPr>
          <p:spPr>
            <a:xfrm>
              <a:off x="-850266" y="4080254"/>
              <a:ext cx="6075125" cy="3385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1" name="표 79">
            <a:extLst>
              <a:ext uri="{FF2B5EF4-FFF2-40B4-BE49-F238E27FC236}">
                <a16:creationId xmlns:a16="http://schemas.microsoft.com/office/drawing/2014/main" id="{1FBC130D-0053-1493-5A04-EC2361982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033498"/>
              </p:ext>
            </p:extLst>
          </p:nvPr>
        </p:nvGraphicFramePr>
        <p:xfrm>
          <a:off x="9119434" y="396431"/>
          <a:ext cx="2927096" cy="3534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옆으로 계속 넘어가는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손으로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터치시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멈춤 가능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46275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F6B33B-37DA-D4FE-398D-094D19ED9E9A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9681A03-A316-AE90-D5FF-97976601282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BFF04C-73FA-E0DF-905C-D31B906ECBA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06728BD-A03D-5B03-1EAD-3F160187EBE1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4849C36-5B98-F594-309E-7CC8A2248F6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F4D745-B030-87C5-4DC3-71DAAFE265DC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2ADB574-A69D-10F5-D0AB-F44FAC1A9A3E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39B771E-1152-F9DC-8426-3D723A071EF2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ABCB09-08AF-85E6-EB08-1F8F05800FC7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CE08FE8-ACAD-B077-D960-30F52B8AD874}"/>
              </a:ext>
            </a:extLst>
          </p:cNvPr>
          <p:cNvGrpSpPr/>
          <p:nvPr/>
        </p:nvGrpSpPr>
        <p:grpSpPr>
          <a:xfrm>
            <a:off x="838447" y="2228693"/>
            <a:ext cx="266420" cy="261610"/>
            <a:chOff x="3276880" y="3742523"/>
            <a:chExt cx="266420" cy="26161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8B0A2DA-F8D4-280F-EE38-12621739934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5AA542-3351-9577-0D6D-EB2F33E603E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2" name="KakaoTalk_20230807_145355731">
            <a:hlinkClick r:id="" action="ppaction://media"/>
            <a:extLst>
              <a:ext uri="{FF2B5EF4-FFF2-40B4-BE49-F238E27FC236}">
                <a16:creationId xmlns:a16="http://schemas.microsoft.com/office/drawing/2014/main" id="{7BBCC4D9-AD60-013A-2BD9-2BE3B5F220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7554" y="941204"/>
            <a:ext cx="2269562" cy="55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33712534-5296-5520-E4CA-97661F9AB78A}"/>
              </a:ext>
            </a:extLst>
          </p:cNvPr>
          <p:cNvSpPr/>
          <p:nvPr/>
        </p:nvSpPr>
        <p:spPr>
          <a:xfrm>
            <a:off x="828616" y="2327331"/>
            <a:ext cx="2307064" cy="2401634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FF609-EBCC-B0EE-E5ED-BBC42543B46B}"/>
              </a:ext>
            </a:extLst>
          </p:cNvPr>
          <p:cNvSpPr txBox="1"/>
          <p:nvPr/>
        </p:nvSpPr>
        <p:spPr>
          <a:xfrm>
            <a:off x="838447" y="2527331"/>
            <a:ext cx="229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STEP3.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본문분석을 통한</a:t>
            </a:r>
          </a:p>
          <a:p>
            <a:pPr algn="ctr"/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해석 및 출제 포인트 학습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BA30D3-3BEF-7BD2-83C2-4ED38212140E}"/>
              </a:ext>
            </a:extLst>
          </p:cNvPr>
          <p:cNvSpPr/>
          <p:nvPr/>
        </p:nvSpPr>
        <p:spPr>
          <a:xfrm>
            <a:off x="992285" y="3996884"/>
            <a:ext cx="1973230" cy="95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3DEE60-BF12-B35E-E071-857C5B20AA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67"/>
          <a:stretch/>
        </p:blipFill>
        <p:spPr>
          <a:xfrm>
            <a:off x="1056589" y="3042948"/>
            <a:ext cx="1844622" cy="12270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B682EA-7A81-4558-B647-CE0AD1FA9551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자료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단계적 학습으로</a:t>
            </a:r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다양한 유형을 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대비하는 내신 자료</a:t>
            </a:r>
          </a:p>
        </p:txBody>
      </p:sp>
      <p:graphicFrame>
        <p:nvGraphicFramePr>
          <p:cNvPr id="7" name="표 79">
            <a:extLst>
              <a:ext uri="{FF2B5EF4-FFF2-40B4-BE49-F238E27FC236}">
                <a16:creationId xmlns:a16="http://schemas.microsoft.com/office/drawing/2014/main" id="{EDD228D3-64C2-A3D4-3DF3-1E7CB48DB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47217"/>
              </p:ext>
            </p:extLst>
          </p:nvPr>
        </p:nvGraphicFramePr>
        <p:xfrm>
          <a:off x="9119434" y="396431"/>
          <a:ext cx="2927096" cy="3534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옆으로 계속 넘어가는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손으로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터치시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멈춤 가능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462756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2EDEA82B-EA78-D8F0-0649-FA1C034CB8F1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926A04B-7F25-0D68-8DF2-998E5D0EE2D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712CA1-197F-EFD4-403D-ECFE015918A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8AAAF2-A9FE-736B-C636-943DE660C528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037E4FF-704F-9740-8E35-D2D427158946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E613D3-8A83-F80E-A462-0885921BA54C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E2910D-20DC-0FF0-A183-FD5486E72861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F297AFC-2826-3012-D573-D44490CD028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37B510-CE8B-8512-5148-E1D8CFCF2A27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3B9ED4A-7A81-0265-ED13-A48FE5B06E91}"/>
              </a:ext>
            </a:extLst>
          </p:cNvPr>
          <p:cNvGrpSpPr/>
          <p:nvPr/>
        </p:nvGrpSpPr>
        <p:grpSpPr>
          <a:xfrm>
            <a:off x="838447" y="2228693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7FBA702-E6A4-9915-F099-FB03419FBB4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B5CFDD-4491-EF0F-D846-439AF571AA8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KakaoTalk_20230807_145355731">
            <a:hlinkClick r:id="" action="ppaction://media"/>
            <a:extLst>
              <a:ext uri="{FF2B5EF4-FFF2-40B4-BE49-F238E27FC236}">
                <a16:creationId xmlns:a16="http://schemas.microsoft.com/office/drawing/2014/main" id="{C115FB9D-BB50-BCB6-8565-873B6ECF75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7554" y="941204"/>
            <a:ext cx="2269562" cy="55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33712534-5296-5520-E4CA-97661F9AB78A}"/>
              </a:ext>
            </a:extLst>
          </p:cNvPr>
          <p:cNvSpPr/>
          <p:nvPr/>
        </p:nvSpPr>
        <p:spPr>
          <a:xfrm>
            <a:off x="828616" y="2327331"/>
            <a:ext cx="2307064" cy="2401634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FF609-EBCC-B0EE-E5ED-BBC42543B46B}"/>
              </a:ext>
            </a:extLst>
          </p:cNvPr>
          <p:cNvSpPr txBox="1"/>
          <p:nvPr/>
        </p:nvSpPr>
        <p:spPr>
          <a:xfrm>
            <a:off x="838447" y="2527331"/>
            <a:ext cx="229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STEP4.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시험에 출제되는 </a:t>
            </a:r>
          </a:p>
          <a:p>
            <a:pPr algn="ctr"/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핵심 어법 포인트만 집중 학습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BA30D3-3BEF-7BD2-83C2-4ED38212140E}"/>
              </a:ext>
            </a:extLst>
          </p:cNvPr>
          <p:cNvSpPr/>
          <p:nvPr/>
        </p:nvSpPr>
        <p:spPr>
          <a:xfrm>
            <a:off x="992285" y="3996884"/>
            <a:ext cx="1973230" cy="95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82F134-5FCF-813B-F3AD-7BE4325501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94"/>
          <a:stretch/>
        </p:blipFill>
        <p:spPr>
          <a:xfrm>
            <a:off x="1065379" y="3040173"/>
            <a:ext cx="1844622" cy="13933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BC0E54-6169-3121-D6FF-C6BAEE1785AC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자료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단계적 학습으로</a:t>
            </a:r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다양한 유형을 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대비하는 내신 자료</a:t>
            </a:r>
          </a:p>
        </p:txBody>
      </p:sp>
      <p:graphicFrame>
        <p:nvGraphicFramePr>
          <p:cNvPr id="8" name="표 79">
            <a:extLst>
              <a:ext uri="{FF2B5EF4-FFF2-40B4-BE49-F238E27FC236}">
                <a16:creationId xmlns:a16="http://schemas.microsoft.com/office/drawing/2014/main" id="{F1E142F8-7F44-4337-9896-B770B07E4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647958"/>
              </p:ext>
            </p:extLst>
          </p:nvPr>
        </p:nvGraphicFramePr>
        <p:xfrm>
          <a:off x="9119434" y="396431"/>
          <a:ext cx="2927096" cy="3534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옆으로 계속 넘어가는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손으로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터치시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멈춤 가능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462756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F01EAE-122A-B0E2-4237-F2EB16DFA6D0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F167C82-AAE0-FCC3-3D8B-F6193C8297D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77DABE-A391-A4CD-994C-FCBC84EF74CC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82E1D5-1827-3664-B8E4-29B92208BA73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D009C5B-1A55-E486-3EFE-9CB66AEAE2C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A16EA5-2AD7-A227-55A8-E2794C86E39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DD53E35-B453-EE92-9645-65BFD2227D1B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4E08D92-CA9B-81F2-D720-BAC8D77D9F0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E30054-DA8F-7DC8-58FE-067FE8CDE3C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A7B024-C681-1B72-2592-1AEA1F2BD0D7}"/>
              </a:ext>
            </a:extLst>
          </p:cNvPr>
          <p:cNvGrpSpPr/>
          <p:nvPr/>
        </p:nvGrpSpPr>
        <p:grpSpPr>
          <a:xfrm>
            <a:off x="838447" y="2228693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8493F3-7761-558A-B565-EF039ACE247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E715F-C470-FABA-C6F1-5859E838D1D7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KakaoTalk_20230807_145355731">
            <a:hlinkClick r:id="" action="ppaction://media"/>
            <a:extLst>
              <a:ext uri="{FF2B5EF4-FFF2-40B4-BE49-F238E27FC236}">
                <a16:creationId xmlns:a16="http://schemas.microsoft.com/office/drawing/2014/main" id="{97459EFD-0459-E468-710A-6885211844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7554" y="941204"/>
            <a:ext cx="2269562" cy="55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5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33712534-5296-5520-E4CA-97661F9AB78A}"/>
              </a:ext>
            </a:extLst>
          </p:cNvPr>
          <p:cNvSpPr/>
          <p:nvPr/>
        </p:nvSpPr>
        <p:spPr>
          <a:xfrm>
            <a:off x="828616" y="2327331"/>
            <a:ext cx="2307064" cy="2401634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FF609-EBCC-B0EE-E5ED-BBC42543B46B}"/>
              </a:ext>
            </a:extLst>
          </p:cNvPr>
          <p:cNvSpPr txBox="1"/>
          <p:nvPr/>
        </p:nvSpPr>
        <p:spPr>
          <a:xfrm>
            <a:off x="838447" y="2527331"/>
            <a:ext cx="229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STEP5.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내용 이해 점검 및 </a:t>
            </a:r>
          </a:p>
          <a:p>
            <a:pPr algn="ctr"/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순서 유형 대비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BA30D3-3BEF-7BD2-83C2-4ED38212140E}"/>
              </a:ext>
            </a:extLst>
          </p:cNvPr>
          <p:cNvSpPr/>
          <p:nvPr/>
        </p:nvSpPr>
        <p:spPr>
          <a:xfrm>
            <a:off x="992285" y="3996884"/>
            <a:ext cx="1973230" cy="95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A3A701-5EF1-5AEF-8BB1-58723DEF9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1"/>
          <a:stretch/>
        </p:blipFill>
        <p:spPr>
          <a:xfrm>
            <a:off x="1091902" y="3028135"/>
            <a:ext cx="1773995" cy="1415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6AA07F-AA61-E099-546B-BEAA9B08AA6D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자료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단계적 학습으로</a:t>
            </a:r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다양한 유형을 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대비하는 내신 자료</a:t>
            </a:r>
          </a:p>
        </p:txBody>
      </p:sp>
      <p:graphicFrame>
        <p:nvGraphicFramePr>
          <p:cNvPr id="7" name="표 79">
            <a:extLst>
              <a:ext uri="{FF2B5EF4-FFF2-40B4-BE49-F238E27FC236}">
                <a16:creationId xmlns:a16="http://schemas.microsoft.com/office/drawing/2014/main" id="{AE620C28-B505-20F2-D75A-FB5C11995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34582"/>
              </p:ext>
            </p:extLst>
          </p:nvPr>
        </p:nvGraphicFramePr>
        <p:xfrm>
          <a:off x="9119434" y="396431"/>
          <a:ext cx="2927096" cy="3534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옆으로 계속 넘어가는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손으로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터치시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멈춤 가능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46275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2698FBCD-03A8-A18D-0C34-4A401F504EC9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CF457CC-9C24-4AE5-D9B6-6CDCEBA367E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CA930D-0664-25E3-B6D4-F8F5A35AD13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745385-FA82-C744-EFC7-F7406A30E7DB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518C8B2-9B71-638D-58F6-F3153F9FBE0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BBB0E7-DEF4-F93A-1161-1F437C901DB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EF9254F-F648-5FB1-4A5B-FC2D55FB2C75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F1B989E-2D24-C8DC-F942-94B6DCDEF78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01011C-6485-6ACC-05FE-EBA2620392B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17B5D63-D1A7-56D0-471D-085F081E3940}"/>
              </a:ext>
            </a:extLst>
          </p:cNvPr>
          <p:cNvGrpSpPr/>
          <p:nvPr/>
        </p:nvGrpSpPr>
        <p:grpSpPr>
          <a:xfrm>
            <a:off x="838447" y="2228693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2E1607E-2C42-41A5-C850-08BE5A59993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F55E8D-05EA-37DD-B219-FEE5DA626E2B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KakaoTalk_20230807_145355731">
            <a:hlinkClick r:id="" action="ppaction://media"/>
            <a:extLst>
              <a:ext uri="{FF2B5EF4-FFF2-40B4-BE49-F238E27FC236}">
                <a16:creationId xmlns:a16="http://schemas.microsoft.com/office/drawing/2014/main" id="{EEB77C42-F05A-9827-D425-C815181A1D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7554" y="941204"/>
            <a:ext cx="2269562" cy="55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33712534-5296-5520-E4CA-97661F9AB78A}"/>
              </a:ext>
            </a:extLst>
          </p:cNvPr>
          <p:cNvSpPr/>
          <p:nvPr/>
        </p:nvSpPr>
        <p:spPr>
          <a:xfrm>
            <a:off x="828616" y="2327331"/>
            <a:ext cx="2307064" cy="2401634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FF609-EBCC-B0EE-E5ED-BBC42543B46B}"/>
              </a:ext>
            </a:extLst>
          </p:cNvPr>
          <p:cNvSpPr txBox="1"/>
          <p:nvPr/>
        </p:nvSpPr>
        <p:spPr>
          <a:xfrm>
            <a:off x="838447" y="2527331"/>
            <a:ext cx="229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STEP6.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강의에서 학습한 내용을 </a:t>
            </a:r>
          </a:p>
          <a:p>
            <a:pPr algn="ctr"/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복습 및 최종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BA30D3-3BEF-7BD2-83C2-4ED38212140E}"/>
              </a:ext>
            </a:extLst>
          </p:cNvPr>
          <p:cNvSpPr/>
          <p:nvPr/>
        </p:nvSpPr>
        <p:spPr>
          <a:xfrm>
            <a:off x="992285" y="3996884"/>
            <a:ext cx="1973230" cy="95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5AA6BA-B662-1B0E-66A8-1F8820DF48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99"/>
          <a:stretch/>
        </p:blipFill>
        <p:spPr>
          <a:xfrm>
            <a:off x="1094383" y="3002784"/>
            <a:ext cx="1796667" cy="13594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7B6565-3940-ADC1-6494-E5C9C4366EDA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자료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단계적 학습으로</a:t>
            </a:r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다양한 유형을 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대비하는 내신 자료</a:t>
            </a:r>
          </a:p>
        </p:txBody>
      </p:sp>
      <p:graphicFrame>
        <p:nvGraphicFramePr>
          <p:cNvPr id="9" name="표 79">
            <a:extLst>
              <a:ext uri="{FF2B5EF4-FFF2-40B4-BE49-F238E27FC236}">
                <a16:creationId xmlns:a16="http://schemas.microsoft.com/office/drawing/2014/main" id="{9671EBB1-5A9B-F5A4-4B9D-F14092DEF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307308"/>
              </p:ext>
            </p:extLst>
          </p:nvPr>
        </p:nvGraphicFramePr>
        <p:xfrm>
          <a:off x="9119434" y="396431"/>
          <a:ext cx="2927096" cy="3534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옆으로 계속 넘어가는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손으로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터치시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멈춤 가능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462756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861BF6-7111-2A43-89C2-CC3D7C568AD9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D93F60A-27F2-9B36-DBC1-BA43DFD5391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CC20B2-C99B-BB76-9DF2-B0E26F214C5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406E03-ED8A-2051-B2B5-43CB51F16A13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29D4D70-1C52-FA3A-0BD7-A0370520CE7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F4E402-CB1E-825C-BEE3-DD37AD705A8C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3594E94-72F0-36BB-81AC-7076052BAB86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1E8DE15-4AF6-56B3-FF6A-E33A8179294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8D1BB6-0E68-08EE-983C-6216CD2059B7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B987E1-2C51-8D12-09A3-3B4C25CA14E9}"/>
              </a:ext>
            </a:extLst>
          </p:cNvPr>
          <p:cNvGrpSpPr/>
          <p:nvPr/>
        </p:nvGrpSpPr>
        <p:grpSpPr>
          <a:xfrm>
            <a:off x="838447" y="2228693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5132F2C-60A1-D4E3-9EB8-43CC5E9063A2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0DA90D-7132-B1B5-A998-878DBDF0227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KakaoTalk_20230807_145355731">
            <a:hlinkClick r:id="" action="ppaction://media"/>
            <a:extLst>
              <a:ext uri="{FF2B5EF4-FFF2-40B4-BE49-F238E27FC236}">
                <a16:creationId xmlns:a16="http://schemas.microsoft.com/office/drawing/2014/main" id="{EF8AC032-B9F9-375C-06BC-B39C9BD794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7554" y="941204"/>
            <a:ext cx="2269562" cy="55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33712534-5296-5520-E4CA-97661F9AB78A}"/>
              </a:ext>
            </a:extLst>
          </p:cNvPr>
          <p:cNvSpPr/>
          <p:nvPr/>
        </p:nvSpPr>
        <p:spPr>
          <a:xfrm>
            <a:off x="828616" y="2327331"/>
            <a:ext cx="2307064" cy="2401634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FF609-EBCC-B0EE-E5ED-BBC42543B46B}"/>
              </a:ext>
            </a:extLst>
          </p:cNvPr>
          <p:cNvSpPr txBox="1"/>
          <p:nvPr/>
        </p:nvSpPr>
        <p:spPr>
          <a:xfrm>
            <a:off x="838447" y="2527331"/>
            <a:ext cx="2297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STEP7.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수준별 학습 포인트 점검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BA30D3-3BEF-7BD2-83C2-4ED38212140E}"/>
              </a:ext>
            </a:extLst>
          </p:cNvPr>
          <p:cNvSpPr/>
          <p:nvPr/>
        </p:nvSpPr>
        <p:spPr>
          <a:xfrm>
            <a:off x="992285" y="3996884"/>
            <a:ext cx="1973230" cy="95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CDD1FA-532D-A184-1545-24AE82C79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487" y="2932529"/>
            <a:ext cx="1796667" cy="127490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AA809-FEC5-E57A-438A-F10012E49BBB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자료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단계적 학습으로</a:t>
            </a:r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다양한 유형을 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대비하는 내신 자료</a:t>
            </a:r>
          </a:p>
        </p:txBody>
      </p:sp>
      <p:graphicFrame>
        <p:nvGraphicFramePr>
          <p:cNvPr id="7" name="표 79">
            <a:extLst>
              <a:ext uri="{FF2B5EF4-FFF2-40B4-BE49-F238E27FC236}">
                <a16:creationId xmlns:a16="http://schemas.microsoft.com/office/drawing/2014/main" id="{70FAA351-6215-31F3-B1CD-FC44BC17A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480581"/>
              </p:ext>
            </p:extLst>
          </p:nvPr>
        </p:nvGraphicFramePr>
        <p:xfrm>
          <a:off x="9119434" y="396431"/>
          <a:ext cx="2927096" cy="3534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옆으로 계속 넘어가는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손으로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터치시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멈춤 가능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462756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DECD374D-D83E-1619-B57C-0C67875A7394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B6E45AD-EB5F-17B8-37A2-44529FE75C5F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49A714-9EFD-9576-FE1B-FE4F15F4181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01C1ED-A7D7-A506-E93A-6D028898A0ED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B448AFD-2FF7-F59E-0739-FBABCC723AB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EA00F9-3E52-111B-A10F-3A8F0E7AF95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DFC76D0-A8BE-7229-9F94-9E9E847CEA04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D083064-91A0-1167-A95F-D2CF1F5E4FE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1DFE1E-F3BF-0ED2-B623-3F10C5957BE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9A50B72-4F20-446D-AF8F-FEB2A8F39216}"/>
              </a:ext>
            </a:extLst>
          </p:cNvPr>
          <p:cNvGrpSpPr/>
          <p:nvPr/>
        </p:nvGrpSpPr>
        <p:grpSpPr>
          <a:xfrm>
            <a:off x="838447" y="2228693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D84DAD3-3311-F7A7-12D4-656A68126CD6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32EA6A-8000-AD24-B337-70D7B21DFEA7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KakaoTalk_20230807_145355731">
            <a:hlinkClick r:id="" action="ppaction://media"/>
            <a:extLst>
              <a:ext uri="{FF2B5EF4-FFF2-40B4-BE49-F238E27FC236}">
                <a16:creationId xmlns:a16="http://schemas.microsoft.com/office/drawing/2014/main" id="{658399FC-4541-297F-DFB7-79F3F59E3B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7554" y="941204"/>
            <a:ext cx="2269562" cy="55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1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5" name="순서도: 대체 처리 4">
            <a:extLst>
              <a:ext uri="{FF2B5EF4-FFF2-40B4-BE49-F238E27FC236}">
                <a16:creationId xmlns:a16="http://schemas.microsoft.com/office/drawing/2014/main" id="{33712534-5296-5520-E4CA-97661F9AB78A}"/>
              </a:ext>
            </a:extLst>
          </p:cNvPr>
          <p:cNvSpPr/>
          <p:nvPr/>
        </p:nvSpPr>
        <p:spPr>
          <a:xfrm>
            <a:off x="828616" y="2327331"/>
            <a:ext cx="2307064" cy="2401634"/>
          </a:xfrm>
          <a:prstGeom prst="flowChartAlternateProcess">
            <a:avLst/>
          </a:prstGeom>
          <a:ln>
            <a:solidFill>
              <a:srgbClr val="333F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FF609-EBCC-B0EE-E5ED-BBC42543B46B}"/>
              </a:ext>
            </a:extLst>
          </p:cNvPr>
          <p:cNvSpPr txBox="1"/>
          <p:nvPr/>
        </p:nvSpPr>
        <p:spPr>
          <a:xfrm>
            <a:off x="838447" y="2527331"/>
            <a:ext cx="2297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STEP8.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실제 문제를 풀어보며 </a:t>
            </a:r>
          </a:p>
          <a:p>
            <a:pPr algn="ctr"/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학습한 개념을 적용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BA30D3-3BEF-7BD2-83C2-4ED38212140E}"/>
              </a:ext>
            </a:extLst>
          </p:cNvPr>
          <p:cNvSpPr/>
          <p:nvPr/>
        </p:nvSpPr>
        <p:spPr>
          <a:xfrm>
            <a:off x="992285" y="3996884"/>
            <a:ext cx="1973230" cy="95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65BB00-5445-A4F0-4353-D0CBC5284E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915"/>
          <a:stretch/>
        </p:blipFill>
        <p:spPr>
          <a:xfrm>
            <a:off x="1121019" y="2960997"/>
            <a:ext cx="1723634" cy="13672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3C16A-3099-EE9D-EC94-BF7B5357AE58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자료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단계적 학습으로</a:t>
            </a:r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다양한 유형을 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대비하는 내신 자료</a:t>
            </a:r>
          </a:p>
        </p:txBody>
      </p:sp>
      <p:graphicFrame>
        <p:nvGraphicFramePr>
          <p:cNvPr id="8" name="표 79">
            <a:extLst>
              <a:ext uri="{FF2B5EF4-FFF2-40B4-BE49-F238E27FC236}">
                <a16:creationId xmlns:a16="http://schemas.microsoft.com/office/drawing/2014/main" id="{12CDA86B-4D3F-9E2B-3A19-0E8810896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192078"/>
              </p:ext>
            </p:extLst>
          </p:nvPr>
        </p:nvGraphicFramePr>
        <p:xfrm>
          <a:off x="9119434" y="396431"/>
          <a:ext cx="2927096" cy="35342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옆으로 계속 넘어가는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손으로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터치시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멈춤 가능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462756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E0F9E8-A3CD-5C86-7D55-FEA59A321547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779155B-E597-602C-393B-31B94EBA2AA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8B3534-A99D-FB49-47D3-501F3AEB5E5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B09470-0530-2123-9D71-46B8EF2340AE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D4D5AE4-D5B5-1C93-49D3-68C84C65B5B5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DAA3AA-D6E4-77AF-7D2E-9C2E8861B0D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F002A4-41A0-D186-3315-C462D0DD1FDA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A643B6C-C4CB-DAEB-FEF1-6F5ED1C0E81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747E79-9488-9B20-6062-EC19E4FC6B49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E5E12FB-DEE3-DC6A-94D2-44ABB19D2BA8}"/>
              </a:ext>
            </a:extLst>
          </p:cNvPr>
          <p:cNvGrpSpPr/>
          <p:nvPr/>
        </p:nvGrpSpPr>
        <p:grpSpPr>
          <a:xfrm>
            <a:off x="838447" y="2228693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A2910F0-68A7-4F91-7934-FEF975315158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1D8166-86DF-C822-5222-590FB266D73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KakaoTalk_20230807_145355731">
            <a:hlinkClick r:id="" action="ppaction://media"/>
            <a:extLst>
              <a:ext uri="{FF2B5EF4-FFF2-40B4-BE49-F238E27FC236}">
                <a16:creationId xmlns:a16="http://schemas.microsoft.com/office/drawing/2014/main" id="{D8FDA752-E390-C5E1-04E6-D06B6D695E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7554" y="941204"/>
            <a:ext cx="2269562" cy="55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8F752-A5B7-8942-B121-10CBE9ABAF06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문법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문법 기출 포인트를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학습할 수 있는 </a:t>
            </a:r>
            <a:r>
              <a:rPr lang="ko-KR" altLang="en-US" sz="10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고문끝</a:t>
            </a:r>
            <a:endParaRPr lang="ko-KR" altLang="en-US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28AB76-1D05-86E8-B238-AD9B5B406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113" y="2450868"/>
            <a:ext cx="571306" cy="79580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ED570AE-D127-20AF-3ACD-27651F3D7863}"/>
              </a:ext>
            </a:extLst>
          </p:cNvPr>
          <p:cNvSpPr/>
          <p:nvPr/>
        </p:nvSpPr>
        <p:spPr>
          <a:xfrm>
            <a:off x="692517" y="2056882"/>
            <a:ext cx="2495535" cy="138135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C74AA-B73F-A9D0-031C-DADC1BC21CD8}"/>
              </a:ext>
            </a:extLst>
          </p:cNvPr>
          <p:cNvSpPr txBox="1"/>
          <p:nvPr/>
        </p:nvSpPr>
        <p:spPr>
          <a:xfrm>
            <a:off x="1609858" y="2537911"/>
            <a:ext cx="1440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실제 내신에 출제되는 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핵심 어법 포인트 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14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가지를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학습하고 적용하는 강의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(30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강 │ 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8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endParaRPr lang="ko-KR" altLang="en-US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BA7D99-4CE8-0719-E31F-3C34089C43F6}"/>
              </a:ext>
            </a:extLst>
          </p:cNvPr>
          <p:cNvSpPr/>
          <p:nvPr/>
        </p:nvSpPr>
        <p:spPr>
          <a:xfrm>
            <a:off x="702532" y="2161584"/>
            <a:ext cx="2483973" cy="1845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고등 영어 문법 끝</a:t>
            </a:r>
            <a:endParaRPr lang="en-US" altLang="ko-KR" sz="1200" b="1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33190B-1766-C538-64E6-51AAE7BAA404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C458C7E-EBA9-D371-B6FC-B396DB17E88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3D392-D9EF-F1BB-62B1-AE9AA546D5C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56F6DA-442F-2009-455C-D12170294DDE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03C1BDC-44B6-6AAE-CD7F-DE84B8EFD8C2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CC8A30-230F-7A45-454A-87DF53827E7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0B2C29-63C8-8048-F6FB-9125DB5C363C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6B87E77-5B2E-3A0A-C152-2EC7FBBBB98D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1805B0-A149-41F5-D85F-57082A6287C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6A59FB-64CA-B0C2-8903-BFE28D27D170}"/>
              </a:ext>
            </a:extLst>
          </p:cNvPr>
          <p:cNvGrpSpPr/>
          <p:nvPr/>
        </p:nvGrpSpPr>
        <p:grpSpPr>
          <a:xfrm>
            <a:off x="589362" y="1959232"/>
            <a:ext cx="266420" cy="261610"/>
            <a:chOff x="3276880" y="3742523"/>
            <a:chExt cx="266420" cy="26161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6BF0659-4BE9-87A0-C38B-E2787249FFE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29C33A-EFF9-8CAA-C076-C0CF68CA254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9" name="표 79">
            <a:extLst>
              <a:ext uri="{FF2B5EF4-FFF2-40B4-BE49-F238E27FC236}">
                <a16:creationId xmlns:a16="http://schemas.microsoft.com/office/drawing/2014/main" id="{2CE08241-B1F2-19F6-4AC2-DAEAB432F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980346"/>
              </p:ext>
            </p:extLst>
          </p:nvPr>
        </p:nvGraphicFramePr>
        <p:xfrm>
          <a:off x="9119434" y="396431"/>
          <a:ext cx="2927096" cy="2430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pic>
        <p:nvPicPr>
          <p:cNvPr id="50" name="KakaoTalk_20230807_144447992">
            <a:hlinkClick r:id="" action="ppaction://media"/>
            <a:extLst>
              <a:ext uri="{FF2B5EF4-FFF2-40B4-BE49-F238E27FC236}">
                <a16:creationId xmlns:a16="http://schemas.microsoft.com/office/drawing/2014/main" id="{D55FA331-1804-E79F-4678-659815D7F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02851" y="898096"/>
            <a:ext cx="2258676" cy="55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905328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A826E73-C692-4B95-EA49-03D07F353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70" y="2012786"/>
            <a:ext cx="2185275" cy="329893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E33190B-1766-C538-64E6-51AAE7BAA404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C458C7E-EBA9-D371-B6FC-B396DB17E88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3D392-D9EF-F1BB-62B1-AE9AA546D5C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56F6DA-442F-2009-455C-D12170294DDE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03C1BDC-44B6-6AAE-CD7F-DE84B8EFD8C2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ECC8A30-230F-7A45-454A-87DF53827E7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0B2C29-63C8-8048-F6FB-9125DB5C363C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6B87E77-5B2E-3A0A-C152-2EC7FBBBB98D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1805B0-A149-41F5-D85F-57082A6287C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9" name="표 79">
            <a:extLst>
              <a:ext uri="{FF2B5EF4-FFF2-40B4-BE49-F238E27FC236}">
                <a16:creationId xmlns:a16="http://schemas.microsoft.com/office/drawing/2014/main" id="{2CE08241-B1F2-19F6-4AC2-DAEAB432F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698356"/>
              </p:ext>
            </p:extLst>
          </p:nvPr>
        </p:nvGraphicFramePr>
        <p:xfrm>
          <a:off x="9119434" y="396431"/>
          <a:ext cx="2927096" cy="2430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9D05D33-D881-C47B-D1FC-69CCEBF84643}"/>
              </a:ext>
            </a:extLst>
          </p:cNvPr>
          <p:cNvSpPr txBox="1"/>
          <p:nvPr/>
        </p:nvSpPr>
        <p:spPr>
          <a:xfrm>
            <a:off x="353221" y="1232664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기출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전국 내신 기출을 담은 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AI 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문제은행 </a:t>
            </a:r>
            <a:r>
              <a:rPr lang="ko-KR" altLang="en-US" sz="10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모앗닷</a:t>
            </a:r>
            <a:endParaRPr lang="ko-KR" altLang="en-US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CCDF480-1635-E111-EA09-1693D58C2FFD}"/>
              </a:ext>
            </a:extLst>
          </p:cNvPr>
          <p:cNvGrpSpPr/>
          <p:nvPr/>
        </p:nvGrpSpPr>
        <p:grpSpPr>
          <a:xfrm>
            <a:off x="566502" y="1940550"/>
            <a:ext cx="266420" cy="261610"/>
            <a:chOff x="3276880" y="3742523"/>
            <a:chExt cx="266420" cy="261610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A20C849-72B4-6E45-D0EC-4E3B5C1838A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90DD3E-9B8C-DE05-6681-B5EA133D57E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AA60FB-C76A-E6CC-AB22-17A06AC5BC3F}"/>
              </a:ext>
            </a:extLst>
          </p:cNvPr>
          <p:cNvSpPr/>
          <p:nvPr/>
        </p:nvSpPr>
        <p:spPr>
          <a:xfrm>
            <a:off x="1021199" y="5395897"/>
            <a:ext cx="2057895" cy="30692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01 </a:t>
            </a:r>
            <a:r>
              <a:rPr lang="ko-KR" altLang="en-US" sz="9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나에게 필요한 문제만 골라 푸는</a:t>
            </a:r>
            <a:r>
              <a:rPr lang="en-US" altLang="ko-KR" sz="9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 </a:t>
            </a: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나만의 맞춤 문제 제작</a:t>
            </a:r>
            <a:endParaRPr lang="en-US" altLang="ko-KR" sz="9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B4E2A7A-4861-A1AE-A4E9-A1480BF4C467}"/>
              </a:ext>
            </a:extLst>
          </p:cNvPr>
          <p:cNvSpPr/>
          <p:nvPr/>
        </p:nvSpPr>
        <p:spPr>
          <a:xfrm>
            <a:off x="1021199" y="5774331"/>
            <a:ext cx="2057895" cy="30692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02 </a:t>
            </a:r>
            <a:r>
              <a:rPr lang="ko-KR" altLang="en-US" sz="9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언제 어디서나 실시간으로 </a:t>
            </a:r>
            <a:endParaRPr lang="en-US" altLang="ko-KR" sz="9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확인해 보는 편리한 문제 풀이</a:t>
            </a:r>
            <a:endParaRPr lang="en-US" altLang="ko-KR" sz="9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34CC338-73B5-CBE3-66E8-B625D13E4EA8}"/>
              </a:ext>
            </a:extLst>
          </p:cNvPr>
          <p:cNvSpPr/>
          <p:nvPr/>
        </p:nvSpPr>
        <p:spPr>
          <a:xfrm>
            <a:off x="1021199" y="6152359"/>
            <a:ext cx="2057895" cy="30692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03 </a:t>
            </a:r>
            <a:r>
              <a:rPr lang="ko-KR" altLang="en-US" sz="9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나의 부족한 점만 골라 한눈에 </a:t>
            </a:r>
            <a:endParaRPr lang="en-US" altLang="ko-KR" sz="9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확인할 수 있는 학습 분석 시스템</a:t>
            </a:r>
            <a:endParaRPr lang="en-US" altLang="ko-KR" sz="9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F301EC-B8CA-AC5E-186B-2781AD0417C1}"/>
              </a:ext>
            </a:extLst>
          </p:cNvPr>
          <p:cNvGrpSpPr/>
          <p:nvPr/>
        </p:nvGrpSpPr>
        <p:grpSpPr>
          <a:xfrm>
            <a:off x="731523" y="5441207"/>
            <a:ext cx="266420" cy="261610"/>
            <a:chOff x="3276880" y="3742523"/>
            <a:chExt cx="266420" cy="26161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30E9A02-9CA4-8AD1-68FD-FC16505F9DE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58EB3E-D3CA-09BA-52AD-BE1A3B2F2F2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5A6D7F-219C-BC59-8374-83C93F1DCE52}"/>
              </a:ext>
            </a:extLst>
          </p:cNvPr>
          <p:cNvGrpSpPr/>
          <p:nvPr/>
        </p:nvGrpSpPr>
        <p:grpSpPr>
          <a:xfrm>
            <a:off x="731523" y="5783528"/>
            <a:ext cx="266420" cy="261610"/>
            <a:chOff x="3276880" y="3742523"/>
            <a:chExt cx="266420" cy="26161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D9A0058-20CD-E063-5E9E-76B61EDE7CB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C5DC69-CF08-5CB5-9996-E05B55BF7D9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514A6B9-0708-DEF7-7CC3-05D94450019C}"/>
              </a:ext>
            </a:extLst>
          </p:cNvPr>
          <p:cNvGrpSpPr/>
          <p:nvPr/>
        </p:nvGrpSpPr>
        <p:grpSpPr>
          <a:xfrm>
            <a:off x="731523" y="6161829"/>
            <a:ext cx="266420" cy="261610"/>
            <a:chOff x="3276880" y="3742523"/>
            <a:chExt cx="266420" cy="26161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96E181A-F235-00C9-AFFA-D1033EA105B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2AA990-274B-6688-4A57-F261352CD7B9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KakaoTalk_20230807_171855911">
            <a:hlinkClick r:id="" action="ppaction://media"/>
            <a:extLst>
              <a:ext uri="{FF2B5EF4-FFF2-40B4-BE49-F238E27FC236}">
                <a16:creationId xmlns:a16="http://schemas.microsoft.com/office/drawing/2014/main" id="{F8DBBC00-C8F7-CA77-E9B4-F968B6D666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0727" y="982307"/>
            <a:ext cx="2202041" cy="53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55ADA6C-6411-DB7B-4425-5731DBC87D4A}"/>
              </a:ext>
            </a:extLst>
          </p:cNvPr>
          <p:cNvSpPr txBox="1"/>
          <p:nvPr/>
        </p:nvSpPr>
        <p:spPr>
          <a:xfrm>
            <a:off x="353223" y="898096"/>
            <a:ext cx="3260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내신과 수능에 필요한 </a:t>
            </a:r>
            <a:endParaRPr lang="en-US" altLang="ko-KR" sz="1600" b="1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600" b="1" dirty="0">
                <a:solidFill>
                  <a:schemeClr val="tx1"/>
                </a:solidFill>
                <a:highlight>
                  <a:srgbClr val="FFFF00"/>
                </a:highlight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모든 것이 다 있는</a:t>
            </a:r>
            <a:endParaRPr lang="en-US" altLang="ko-KR" sz="1600" b="1" dirty="0">
              <a:solidFill>
                <a:schemeClr val="tx1"/>
              </a:solidFill>
              <a:highlight>
                <a:srgbClr val="FFFF00"/>
              </a:highlight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6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에이닷</a:t>
            </a:r>
            <a:r>
              <a:rPr lang="en-US" altLang="ko-KR" sz="16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en-US" altLang="ko-KR" sz="16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6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커리큘럼</a:t>
            </a:r>
            <a:endParaRPr lang="en-US" altLang="ko-KR" sz="16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aphicFrame>
        <p:nvGraphicFramePr>
          <p:cNvPr id="29" name="표 79">
            <a:extLst>
              <a:ext uri="{FF2B5EF4-FFF2-40B4-BE49-F238E27FC236}">
                <a16:creationId xmlns:a16="http://schemas.microsoft.com/office/drawing/2014/main" id="{2B2C11A6-1643-709B-03DC-9FCF956F4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79088"/>
              </p:ext>
            </p:extLst>
          </p:nvPr>
        </p:nvGraphicFramePr>
        <p:xfrm>
          <a:off x="9119434" y="396430"/>
          <a:ext cx="2927096" cy="23252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23252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 로딩 시 재생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 다음 페이지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(3p)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 넘김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*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레퍼런스의 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'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시작부터 나에게 딱 맞는 진짜 개인 맞춤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'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과 동일한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</a:tbl>
          </a:graphicData>
        </a:graphic>
      </p:graphicFrame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31F46F2-D2C1-113B-9011-984FBB184931}"/>
              </a:ext>
            </a:extLst>
          </p:cNvPr>
          <p:cNvSpPr/>
          <p:nvPr/>
        </p:nvSpPr>
        <p:spPr>
          <a:xfrm>
            <a:off x="1211569" y="2554266"/>
            <a:ext cx="1559269" cy="893610"/>
          </a:xfrm>
          <a:prstGeom prst="roundRect">
            <a:avLst>
              <a:gd name="adj" fmla="val 584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  <a:endParaRPr lang="en-US" altLang="ko-KR" sz="16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커리큘럼</a:t>
            </a:r>
            <a:endParaRPr lang="en-US" altLang="ko-KR" sz="16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8D3E79-F91D-A518-E2ED-1E269871247D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①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레퍼런스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en-US" altLang="ko-KR" sz="1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ED48B5E-626D-BA65-2E9B-A57B20A2167C}"/>
              </a:ext>
            </a:extLst>
          </p:cNvPr>
          <p:cNvSpPr/>
          <p:nvPr/>
        </p:nvSpPr>
        <p:spPr>
          <a:xfrm>
            <a:off x="539918" y="3697974"/>
            <a:ext cx="1321848" cy="893610"/>
          </a:xfrm>
          <a:prstGeom prst="roundRect">
            <a:avLst>
              <a:gd name="adj" fmla="val 584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  <a:endParaRPr lang="en-US" altLang="ko-KR" sz="16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커리큘럼</a:t>
            </a:r>
            <a:endParaRPr lang="en-US" altLang="ko-KR" sz="16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166ED21-0B78-B604-57F5-45BD8F703731}"/>
              </a:ext>
            </a:extLst>
          </p:cNvPr>
          <p:cNvSpPr/>
          <p:nvPr/>
        </p:nvSpPr>
        <p:spPr>
          <a:xfrm>
            <a:off x="2091281" y="3697974"/>
            <a:ext cx="1321848" cy="893610"/>
          </a:xfrm>
          <a:prstGeom prst="roundRect">
            <a:avLst>
              <a:gd name="adj" fmla="val 584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  <a:endParaRPr lang="en-US" altLang="ko-KR" sz="16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커리큘럼</a:t>
            </a:r>
            <a:endParaRPr lang="en-US" altLang="ko-KR" sz="16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B6AAF3-163C-57C5-2EEE-77028639A7FA}"/>
              </a:ext>
            </a:extLst>
          </p:cNvPr>
          <p:cNvSpPr txBox="1"/>
          <p:nvPr/>
        </p:nvSpPr>
        <p:spPr>
          <a:xfrm>
            <a:off x="352338" y="1834100"/>
            <a:ext cx="325977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에이닷에는</a:t>
            </a:r>
            <a:r>
              <a:rPr lang="ko-KR" altLang="en-US" sz="10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영어 실력 향상 커리큘럼부터 </a:t>
            </a:r>
            <a:endParaRPr lang="en-US" altLang="ko-KR" sz="10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10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내신 대비와 수능 집중 커리큘럼까지 </a:t>
            </a:r>
            <a:endParaRPr lang="en-US" altLang="ko-KR" sz="10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10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모두 준비되어 있습니다</a:t>
            </a:r>
            <a:r>
              <a:rPr lang="en-US" altLang="ko-KR" sz="10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endParaRPr lang="ko-KR" altLang="en-US" sz="10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B45F98-D2C4-1502-6C4F-1217E6D5B8A6}"/>
              </a:ext>
            </a:extLst>
          </p:cNvPr>
          <p:cNvGrpSpPr/>
          <p:nvPr/>
        </p:nvGrpSpPr>
        <p:grpSpPr>
          <a:xfrm>
            <a:off x="1074225" y="2382342"/>
            <a:ext cx="266420" cy="261610"/>
            <a:chOff x="3276880" y="3742523"/>
            <a:chExt cx="266420" cy="26161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DB41F3C-A33E-C6E3-6B6E-D55202E0D4FF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54CA84-9962-356C-128C-BF6608E47DA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94381A-D6F4-2A6D-6816-32FD135B7909}"/>
              </a:ext>
            </a:extLst>
          </p:cNvPr>
          <p:cNvGrpSpPr/>
          <p:nvPr/>
        </p:nvGrpSpPr>
        <p:grpSpPr>
          <a:xfrm>
            <a:off x="409072" y="3567169"/>
            <a:ext cx="266420" cy="261610"/>
            <a:chOff x="3276880" y="3742523"/>
            <a:chExt cx="266420" cy="26161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84CCCE2-C065-98DE-E430-D742399F3D4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DFC76A-484D-DA9F-B5CA-A12AF7E0145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87A11A8-32BC-7DEB-069E-0EA49F6429EB}"/>
              </a:ext>
            </a:extLst>
          </p:cNvPr>
          <p:cNvGrpSpPr/>
          <p:nvPr/>
        </p:nvGrpSpPr>
        <p:grpSpPr>
          <a:xfrm>
            <a:off x="1957629" y="3588551"/>
            <a:ext cx="266420" cy="261610"/>
            <a:chOff x="3276880" y="3742523"/>
            <a:chExt cx="266420" cy="26161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7FAB5A5-FF83-831F-16BE-7A56A221317F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CA0B15-3A07-4747-9F57-257FE8A7F62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KakaoTalk_20230807_144447992">
            <a:hlinkClick r:id="" action="ppaction://media"/>
            <a:extLst>
              <a:ext uri="{FF2B5EF4-FFF2-40B4-BE49-F238E27FC236}">
                <a16:creationId xmlns:a16="http://schemas.microsoft.com/office/drawing/2014/main" id="{99969551-2AA1-7460-C228-B78C5AE80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2851" y="898096"/>
            <a:ext cx="2258676" cy="552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1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0BBBA4-E2A4-B776-8B4C-843849AF9A58}"/>
              </a:ext>
            </a:extLst>
          </p:cNvPr>
          <p:cNvSpPr/>
          <p:nvPr/>
        </p:nvSpPr>
        <p:spPr>
          <a:xfrm>
            <a:off x="456152" y="3310337"/>
            <a:ext cx="3036180" cy="61038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 1</a:t>
            </a:r>
            <a:endParaRPr lang="en-US" altLang="ko-KR" sz="1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듣기 유형별 문제풀이 스킬 학습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BFF521-26FC-D195-0CEE-FFAD3C6955FF}"/>
              </a:ext>
            </a:extLst>
          </p:cNvPr>
          <p:cNvSpPr txBox="1"/>
          <p:nvPr/>
        </p:nvSpPr>
        <p:spPr>
          <a:xfrm>
            <a:off x="353222" y="1508321"/>
            <a:ext cx="32597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에이닷</a:t>
            </a:r>
            <a:r>
              <a:rPr lang="en-US" altLang="ko-KR" sz="1000" b="1" dirty="0">
                <a:solidFill>
                  <a:schemeClr val="accent2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r>
              <a:rPr lang="ko-KR" altLang="en-US" sz="10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만의 특별한</a:t>
            </a:r>
            <a:endParaRPr lang="en-US" altLang="ko-KR" sz="10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10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수능 집중 커리큘럼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D0A770-46E6-1BA8-74BF-A4F107CD31AC}"/>
              </a:ext>
            </a:extLst>
          </p:cNvPr>
          <p:cNvSpPr txBox="1"/>
          <p:nvPr/>
        </p:nvSpPr>
        <p:spPr>
          <a:xfrm>
            <a:off x="353221" y="1231956"/>
            <a:ext cx="325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 </a:t>
            </a:r>
            <a:r>
              <a:rPr lang="ko-KR" altLang="en-US" sz="14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에이닷</a:t>
            </a:r>
            <a:r>
              <a:rPr lang="en-US" altLang="ko-KR" sz="14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en-US" altLang="ko-KR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커리큘럼</a:t>
            </a:r>
            <a:endParaRPr lang="en-US" altLang="ko-KR" sz="14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44540-186E-0435-9E39-25F309745D51}"/>
              </a:ext>
            </a:extLst>
          </p:cNvPr>
          <p:cNvSpPr txBox="1"/>
          <p:nvPr/>
        </p:nvSpPr>
        <p:spPr>
          <a:xfrm>
            <a:off x="353221" y="20325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듣기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전략적인 학습으로 듣기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실력을 완성시키는 </a:t>
            </a:r>
            <a:r>
              <a:rPr lang="ko-KR" altLang="en-US" sz="10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고듣끝</a:t>
            </a:r>
            <a:endParaRPr lang="ko-KR" altLang="en-US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5C8A894-473C-EDA4-BAED-FDDD288E0846}"/>
              </a:ext>
            </a:extLst>
          </p:cNvPr>
          <p:cNvSpPr/>
          <p:nvPr/>
        </p:nvSpPr>
        <p:spPr>
          <a:xfrm>
            <a:off x="456152" y="4051964"/>
            <a:ext cx="3036180" cy="61038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 2</a:t>
            </a:r>
            <a:endParaRPr lang="en-US" altLang="ko-KR" sz="1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 문항 해설강의를 통한 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문제풀이 스킬 적용 반복 학습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5E6883-4339-37EC-DCE8-4A3460A91B82}"/>
              </a:ext>
            </a:extLst>
          </p:cNvPr>
          <p:cNvSpPr/>
          <p:nvPr/>
        </p:nvSpPr>
        <p:spPr>
          <a:xfrm>
            <a:off x="456152" y="4792495"/>
            <a:ext cx="3036180" cy="61038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STEP 3</a:t>
            </a:r>
            <a:endParaRPr lang="en-US" altLang="ko-KR" sz="1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받아쓰기를 통한 정답의 근거가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되는 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핵심 단어 및 표현 학습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F7434E-EF1B-DC88-8C80-21C3199DB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7" t="16977" r="78580" b="54201"/>
          <a:stretch/>
        </p:blipFill>
        <p:spPr>
          <a:xfrm>
            <a:off x="2226168" y="1993023"/>
            <a:ext cx="1086199" cy="102160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4B8A36B-5EB4-F8F5-2A95-85F32F2992D2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5BF3F2C-B28D-9B09-D000-62AEDCE8B6E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89CD0F-1F11-0C98-1758-4D0BBE0EA44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F55699-C91B-96D3-1D06-10BF1D302908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C2F5D22-3560-1A1F-09A0-6A2FDC665C06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E37B66-6A60-D089-DAF2-9E2D6697F53C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A92CCC-0C7E-9467-A849-67439F17A565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17D6AB3-902B-E7B8-45B1-49FCF3EFEFA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6B6A70-23F9-ECFE-66B3-078553919519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8" name="표 79">
            <a:extLst>
              <a:ext uri="{FF2B5EF4-FFF2-40B4-BE49-F238E27FC236}">
                <a16:creationId xmlns:a16="http://schemas.microsoft.com/office/drawing/2014/main" id="{6F28D6C3-8882-D9A1-FD1C-7D75984AF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50551"/>
              </p:ext>
            </p:extLst>
          </p:nvPr>
        </p:nvGraphicFramePr>
        <p:xfrm>
          <a:off x="9119434" y="396431"/>
          <a:ext cx="2927096" cy="2978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영역이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바뀔때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마다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영역 진하게 표시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344CC1-D99A-F71F-534A-A9BD5D96026A}"/>
              </a:ext>
            </a:extLst>
          </p:cNvPr>
          <p:cNvGrpSpPr/>
          <p:nvPr/>
        </p:nvGrpSpPr>
        <p:grpSpPr>
          <a:xfrm>
            <a:off x="322942" y="3119993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600AD-B88B-45CF-BC86-D84FAA07A115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A51C20-25E2-1F5E-6821-D54F67E837D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8856EEC-0630-CA81-3D6F-5786D2F19484}"/>
              </a:ext>
            </a:extLst>
          </p:cNvPr>
          <p:cNvGrpSpPr/>
          <p:nvPr/>
        </p:nvGrpSpPr>
        <p:grpSpPr>
          <a:xfrm>
            <a:off x="330488" y="3932598"/>
            <a:ext cx="266420" cy="261610"/>
            <a:chOff x="3276880" y="3742523"/>
            <a:chExt cx="266420" cy="26161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28467D1-F08F-7836-39BA-BC119472BB3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C00BDF-1B41-A430-A049-AC6DF2211C7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59BE098-FBF1-6338-C786-D86B4A34BFCF}"/>
              </a:ext>
            </a:extLst>
          </p:cNvPr>
          <p:cNvGrpSpPr/>
          <p:nvPr/>
        </p:nvGrpSpPr>
        <p:grpSpPr>
          <a:xfrm>
            <a:off x="330925" y="4700253"/>
            <a:ext cx="266420" cy="261610"/>
            <a:chOff x="3276880" y="3742523"/>
            <a:chExt cx="266420" cy="26161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82051E0-3152-8A9D-878A-6F2D8C133E7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534266-27C5-E93A-B56E-55F9D8C692B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KakaoTalk_20230807_171855911">
            <a:hlinkClick r:id="" action="ppaction://media"/>
            <a:extLst>
              <a:ext uri="{FF2B5EF4-FFF2-40B4-BE49-F238E27FC236}">
                <a16:creationId xmlns:a16="http://schemas.microsoft.com/office/drawing/2014/main" id="{FD4A4F11-D547-D0B5-688A-273B3F330A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0727" y="982307"/>
            <a:ext cx="2202041" cy="53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8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2338" y="637562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85501-7E1C-1185-66F8-46922671FE8E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현장 모의고사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목표 등급 달성을 위한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에이닷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현장 모의고사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D3BFBF-5CDC-793A-E21E-C8F460273F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727"/>
          <a:stretch/>
        </p:blipFill>
        <p:spPr>
          <a:xfrm rot="10800000">
            <a:off x="523101" y="2005450"/>
            <a:ext cx="2930954" cy="216027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78E7614-DD1D-2D59-6E06-E09F83129CAB}"/>
              </a:ext>
            </a:extLst>
          </p:cNvPr>
          <p:cNvSpPr/>
          <p:nvPr/>
        </p:nvSpPr>
        <p:spPr>
          <a:xfrm>
            <a:off x="2611951" y="1577388"/>
            <a:ext cx="884014" cy="431304"/>
          </a:xfrm>
          <a:prstGeom prst="roundRect">
            <a:avLst>
              <a:gd name="adj" fmla="val 651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~7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서킷 실전 모의고사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격주 응시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7CBAE47-7DA4-2FA0-48E2-B3A4A4833BFB}"/>
              </a:ext>
            </a:extLst>
          </p:cNvPr>
          <p:cNvSpPr/>
          <p:nvPr/>
        </p:nvSpPr>
        <p:spPr>
          <a:xfrm>
            <a:off x="1977701" y="2329597"/>
            <a:ext cx="441633" cy="384366"/>
          </a:xfrm>
          <a:prstGeom prst="roundRect">
            <a:avLst>
              <a:gd name="adj" fmla="val 65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전력질주 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모의고사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35B27B1-5D70-6D22-A4E5-5DA5A1710FEE}"/>
              </a:ext>
            </a:extLst>
          </p:cNvPr>
          <p:cNvSpPr/>
          <p:nvPr/>
        </p:nvSpPr>
        <p:spPr>
          <a:xfrm>
            <a:off x="2303846" y="2650728"/>
            <a:ext cx="344901" cy="31862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>
            <a:normAutofit/>
          </a:bodyPr>
          <a:lstStyle/>
          <a:p>
            <a:pPr algn="ctr"/>
            <a:r>
              <a:rPr lang="en-US" altLang="ko-KR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r>
              <a:rPr lang="ko-KR" altLang="en-US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5B3B9DF-82DC-C6E7-0BC0-76660665406E}"/>
              </a:ext>
            </a:extLst>
          </p:cNvPr>
          <p:cNvSpPr/>
          <p:nvPr/>
        </p:nvSpPr>
        <p:spPr>
          <a:xfrm>
            <a:off x="1776458" y="2664687"/>
            <a:ext cx="303820" cy="2837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>
            <a:normAutofit/>
          </a:bodyPr>
          <a:lstStyle/>
          <a:p>
            <a:pPr algn="ctr"/>
            <a:r>
              <a:rPr lang="en-US" altLang="ko-KR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r>
              <a:rPr lang="ko-KR" altLang="en-US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81255C1-CFBE-88D5-ADA3-69F6E2E8C3E6}"/>
              </a:ext>
            </a:extLst>
          </p:cNvPr>
          <p:cNvSpPr/>
          <p:nvPr/>
        </p:nvSpPr>
        <p:spPr>
          <a:xfrm>
            <a:off x="1213032" y="2669518"/>
            <a:ext cx="303820" cy="283744"/>
          </a:xfrm>
          <a:prstGeom prst="ellipse">
            <a:avLst/>
          </a:prstGeom>
          <a:solidFill>
            <a:srgbClr val="F19D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>
            <a:normAutofit/>
          </a:bodyPr>
          <a:lstStyle/>
          <a:p>
            <a:pPr algn="ctr"/>
            <a:r>
              <a:rPr lang="en-US" altLang="ko-KR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8</a:t>
            </a:r>
            <a:r>
              <a:rPr lang="ko-KR" altLang="en-US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8C90163-23A5-FF0D-AE13-DD7BF310A982}"/>
              </a:ext>
            </a:extLst>
          </p:cNvPr>
          <p:cNvSpPr/>
          <p:nvPr/>
        </p:nvSpPr>
        <p:spPr>
          <a:xfrm>
            <a:off x="884419" y="2977566"/>
            <a:ext cx="303820" cy="283744"/>
          </a:xfrm>
          <a:prstGeom prst="ellipse">
            <a:avLst/>
          </a:prstGeom>
          <a:solidFill>
            <a:srgbClr val="F19D2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>
            <a:normAutofit/>
          </a:bodyPr>
          <a:lstStyle/>
          <a:p>
            <a:pPr algn="ctr"/>
            <a:r>
              <a:rPr lang="en-US" altLang="ko-KR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9</a:t>
            </a:r>
            <a:r>
              <a:rPr lang="ko-KR" altLang="en-US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E8AF4BB-4C05-43FE-90A8-F23C4A98F834}"/>
              </a:ext>
            </a:extLst>
          </p:cNvPr>
          <p:cNvSpPr/>
          <p:nvPr/>
        </p:nvSpPr>
        <p:spPr>
          <a:xfrm>
            <a:off x="1277541" y="3270344"/>
            <a:ext cx="303820" cy="29259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>
            <a:normAutofit/>
          </a:bodyPr>
          <a:lstStyle/>
          <a:p>
            <a:pPr algn="ctr"/>
            <a:r>
              <a:rPr lang="en-US" altLang="ko-KR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</a:t>
            </a:r>
            <a:r>
              <a:rPr lang="ko-KR" altLang="en-US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BA2CD0F-4FC9-60A7-36A3-052A0A5C396F}"/>
              </a:ext>
            </a:extLst>
          </p:cNvPr>
          <p:cNvSpPr/>
          <p:nvPr/>
        </p:nvSpPr>
        <p:spPr>
          <a:xfrm>
            <a:off x="2848222" y="2664687"/>
            <a:ext cx="303820" cy="2837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>
            <a:normAutofit/>
          </a:bodyPr>
          <a:lstStyle/>
          <a:p>
            <a:pPr algn="ctr"/>
            <a:r>
              <a:rPr lang="en-US" altLang="ko-KR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  <a:r>
              <a:rPr lang="ko-KR" altLang="en-US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F3ADACA-352F-34A0-AB45-8A9C322526AD}"/>
              </a:ext>
            </a:extLst>
          </p:cNvPr>
          <p:cNvSpPr/>
          <p:nvPr/>
        </p:nvSpPr>
        <p:spPr>
          <a:xfrm>
            <a:off x="3140709" y="2290264"/>
            <a:ext cx="303820" cy="2837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>
            <a:normAutofit/>
          </a:bodyPr>
          <a:lstStyle/>
          <a:p>
            <a:pPr algn="ctr"/>
            <a:r>
              <a:rPr lang="en-US" altLang="ko-KR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r>
              <a:rPr lang="ko-KR" altLang="en-US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25CADC6-A3AF-5ED9-A1D3-27AE96CB431C}"/>
              </a:ext>
            </a:extLst>
          </p:cNvPr>
          <p:cNvSpPr/>
          <p:nvPr/>
        </p:nvSpPr>
        <p:spPr>
          <a:xfrm>
            <a:off x="2717951" y="2034421"/>
            <a:ext cx="303820" cy="2837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>
            <a:normAutofit/>
          </a:bodyPr>
          <a:lstStyle/>
          <a:p>
            <a:pPr algn="ctr"/>
            <a:r>
              <a:rPr lang="en-US" altLang="ko-KR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r>
              <a:rPr lang="ko-KR" altLang="en-US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8DD0F3F-F5CF-B2C0-62F7-13A081B59F19}"/>
              </a:ext>
            </a:extLst>
          </p:cNvPr>
          <p:cNvSpPr/>
          <p:nvPr/>
        </p:nvSpPr>
        <p:spPr>
          <a:xfrm>
            <a:off x="2194741" y="2034421"/>
            <a:ext cx="303820" cy="2837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>
            <a:normAutofit/>
          </a:bodyPr>
          <a:lstStyle/>
          <a:p>
            <a:pPr algn="ctr"/>
            <a:r>
              <a:rPr lang="en-US" altLang="ko-KR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r>
              <a:rPr lang="ko-KR" altLang="en-US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5E93A74-4A91-8B45-C341-0D00BD694155}"/>
              </a:ext>
            </a:extLst>
          </p:cNvPr>
          <p:cNvSpPr/>
          <p:nvPr/>
        </p:nvSpPr>
        <p:spPr>
          <a:xfrm>
            <a:off x="1682372" y="2046775"/>
            <a:ext cx="303820" cy="28374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rIns="0" rtlCol="0" anchor="ctr">
            <a:normAutofit/>
          </a:bodyPr>
          <a:lstStyle/>
          <a:p>
            <a:pPr algn="ctr"/>
            <a:r>
              <a:rPr lang="en-US" altLang="ko-KR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7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42353AE-F114-2A9F-EF92-C62B1F14FB3D}"/>
              </a:ext>
            </a:extLst>
          </p:cNvPr>
          <p:cNvSpPr/>
          <p:nvPr/>
        </p:nvSpPr>
        <p:spPr>
          <a:xfrm>
            <a:off x="2614214" y="2959922"/>
            <a:ext cx="815113" cy="431304"/>
          </a:xfrm>
          <a:prstGeom prst="roundRect">
            <a:avLst>
              <a:gd name="adj" fmla="val 6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~9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서킷 실전 모의고사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매주 응시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2E3708C-6642-FE24-0380-405E8A123175}"/>
              </a:ext>
            </a:extLst>
          </p:cNvPr>
          <p:cNvSpPr/>
          <p:nvPr/>
        </p:nvSpPr>
        <p:spPr>
          <a:xfrm>
            <a:off x="518276" y="3585063"/>
            <a:ext cx="1023327" cy="580661"/>
          </a:xfrm>
          <a:prstGeom prst="roundRect">
            <a:avLst>
              <a:gd name="adj" fmla="val 65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 중순</a:t>
            </a:r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~</a:t>
            </a:r>
            <a:r>
              <a:rPr lang="ko-KR" altLang="en-US" sz="10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대수능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최종 점검 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파이널 모의고사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20</a:t>
            </a:r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회 매일 응시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A37F39B-AA53-074A-9A27-24A80DA8694B}"/>
              </a:ext>
            </a:extLst>
          </p:cNvPr>
          <p:cNvSpPr/>
          <p:nvPr/>
        </p:nvSpPr>
        <p:spPr>
          <a:xfrm>
            <a:off x="1834282" y="4188346"/>
            <a:ext cx="673099" cy="221713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대수능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074E1AC-991B-88DA-3371-876FCEF2991A}"/>
              </a:ext>
            </a:extLst>
          </p:cNvPr>
          <p:cNvSpPr/>
          <p:nvPr/>
        </p:nvSpPr>
        <p:spPr>
          <a:xfrm>
            <a:off x="456152" y="4667955"/>
            <a:ext cx="3036180" cy="246981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① 실제 시험장과 동일한 환경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7692BB5-0F29-3C31-7AC2-D4E45F34470E}"/>
              </a:ext>
            </a:extLst>
          </p:cNvPr>
          <p:cNvSpPr/>
          <p:nvPr/>
        </p:nvSpPr>
        <p:spPr>
          <a:xfrm>
            <a:off x="457398" y="5020005"/>
            <a:ext cx="3036180" cy="246981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② 듣기 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+ 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독해 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FULL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모의고사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DC390E5-C3FC-060E-5FCA-C2C8D42B4444}"/>
              </a:ext>
            </a:extLst>
          </p:cNvPr>
          <p:cNvSpPr/>
          <p:nvPr/>
        </p:nvSpPr>
        <p:spPr>
          <a:xfrm>
            <a:off x="456152" y="5372055"/>
            <a:ext cx="3036180" cy="246981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③ 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OMR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카드 마킹 연습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D4B5B08-3438-56E2-A05A-BBCA070E72B1}"/>
              </a:ext>
            </a:extLst>
          </p:cNvPr>
          <p:cNvSpPr/>
          <p:nvPr/>
        </p:nvSpPr>
        <p:spPr>
          <a:xfrm>
            <a:off x="456152" y="5727918"/>
            <a:ext cx="3036180" cy="246981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④ 전 문항 해설강의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8CB336-4461-4543-514D-5E2B79D81590}"/>
              </a:ext>
            </a:extLst>
          </p:cNvPr>
          <p:cNvSpPr/>
          <p:nvPr/>
        </p:nvSpPr>
        <p:spPr>
          <a:xfrm>
            <a:off x="1319213" y="2038706"/>
            <a:ext cx="353633" cy="283744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66AE4D-FB62-2433-A7D3-0D364461C80D}"/>
              </a:ext>
            </a:extLst>
          </p:cNvPr>
          <p:cNvSpPr/>
          <p:nvPr/>
        </p:nvSpPr>
        <p:spPr>
          <a:xfrm>
            <a:off x="1452311" y="2175919"/>
            <a:ext cx="108837" cy="31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EEF8F26-B1D2-AB79-8254-1D2F625960EB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7AFE897-7612-9AA6-3009-74B61BCE0A2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56F5-05B8-9E27-C61B-A087BF3898F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C9E7007-58FF-ECC5-B53D-AF14968A74F3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7680551-DE3B-783F-8144-D5CDFE7F2726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9AD7DB-EADA-12AB-17F5-59B3950EC61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C999AE-A981-76CF-5615-FE187CEE3666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1790A67-A6D9-1BA1-9C83-6B20EFE0CFE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29CC95-4CE1-EB3F-1EAB-5A1B10F7D03B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7" name="표 79">
            <a:extLst>
              <a:ext uri="{FF2B5EF4-FFF2-40B4-BE49-F238E27FC236}">
                <a16:creationId xmlns:a16="http://schemas.microsoft.com/office/drawing/2014/main" id="{88B25BC9-4CBA-3C51-4672-C4207CD80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84980"/>
              </p:ext>
            </p:extLst>
          </p:nvPr>
        </p:nvGraphicFramePr>
        <p:xfrm>
          <a:off x="9119434" y="396431"/>
          <a:ext cx="2927096" cy="2430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24D0A3-2197-77C7-C403-4EA0BE0E20AF}"/>
              </a:ext>
            </a:extLst>
          </p:cNvPr>
          <p:cNvGrpSpPr/>
          <p:nvPr/>
        </p:nvGrpSpPr>
        <p:grpSpPr>
          <a:xfrm>
            <a:off x="2478629" y="1426698"/>
            <a:ext cx="266420" cy="261610"/>
            <a:chOff x="3276880" y="3742523"/>
            <a:chExt cx="266420" cy="26161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E391E61-8D85-8550-A0DB-708D774007E5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A0B638-7738-4AD7-7EAF-22871F8C00C9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0D9C045-DE8D-7AF4-19CB-D59955E4BF1A}"/>
              </a:ext>
            </a:extLst>
          </p:cNvPr>
          <p:cNvGrpSpPr/>
          <p:nvPr/>
        </p:nvGrpSpPr>
        <p:grpSpPr>
          <a:xfrm>
            <a:off x="350659" y="2212899"/>
            <a:ext cx="266420" cy="261610"/>
            <a:chOff x="3276880" y="3742523"/>
            <a:chExt cx="266420" cy="261610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2A0DE2B-1C25-E2DD-A0F4-756FA373FC55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C8B2BD-E825-B7C5-D6E6-F58E6FA3F49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C2E4E3B-3FCC-9C71-B9BE-5DDF587D009D}"/>
              </a:ext>
            </a:extLst>
          </p:cNvPr>
          <p:cNvGrpSpPr/>
          <p:nvPr/>
        </p:nvGrpSpPr>
        <p:grpSpPr>
          <a:xfrm>
            <a:off x="2476296" y="2853257"/>
            <a:ext cx="266420" cy="261610"/>
            <a:chOff x="3276880" y="3742523"/>
            <a:chExt cx="266420" cy="261610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CC5BF4C0-FFE3-5E99-1A19-6816BFCF120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FA53E59-F664-6334-E2A7-61AAAA087C77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4A3B5AD-FC4C-BA5E-DA97-2B5F2C41AEB9}"/>
              </a:ext>
            </a:extLst>
          </p:cNvPr>
          <p:cNvGrpSpPr/>
          <p:nvPr/>
        </p:nvGrpSpPr>
        <p:grpSpPr>
          <a:xfrm>
            <a:off x="366617" y="3435269"/>
            <a:ext cx="266420" cy="261610"/>
            <a:chOff x="3276880" y="3742523"/>
            <a:chExt cx="266420" cy="261610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91A0226-63AB-27C5-4A32-9A44FC399B2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DEAC78-160E-27A3-A274-8F06B4B46833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6A7027B-4FC1-62EF-83F0-38744937150E}"/>
              </a:ext>
            </a:extLst>
          </p:cNvPr>
          <p:cNvGrpSpPr/>
          <p:nvPr/>
        </p:nvGrpSpPr>
        <p:grpSpPr>
          <a:xfrm>
            <a:off x="341167" y="4484557"/>
            <a:ext cx="266420" cy="261610"/>
            <a:chOff x="3276880" y="3742523"/>
            <a:chExt cx="266420" cy="261610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EB846EB-D404-F6DF-404F-9D77C0DBED3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3D9D2E-6FA7-730F-19F2-B41D172B7D8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BF12560-4C58-85ED-7DE4-ABF86250E773}"/>
              </a:ext>
            </a:extLst>
          </p:cNvPr>
          <p:cNvGrpSpPr/>
          <p:nvPr/>
        </p:nvGrpSpPr>
        <p:grpSpPr>
          <a:xfrm>
            <a:off x="350659" y="4856880"/>
            <a:ext cx="266420" cy="261610"/>
            <a:chOff x="3276880" y="3742523"/>
            <a:chExt cx="266420" cy="261610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CA62A0E-7C32-EC57-4664-1C51F26F105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19A9D9F-CCCF-E377-53B0-6AA7C972ACA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86FC443-F096-6935-36E7-EFEEC214B7E6}"/>
              </a:ext>
            </a:extLst>
          </p:cNvPr>
          <p:cNvGrpSpPr/>
          <p:nvPr/>
        </p:nvGrpSpPr>
        <p:grpSpPr>
          <a:xfrm>
            <a:off x="341167" y="5275320"/>
            <a:ext cx="266420" cy="261610"/>
            <a:chOff x="3276880" y="3742523"/>
            <a:chExt cx="266420" cy="261610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AC6E2A5-8920-F630-66F3-B1C210F4EAA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7A0D2A6-D748-FD29-4312-8EF2DC52B4D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8F8F439-490B-7DD4-A62C-A376B2E8F1BA}"/>
              </a:ext>
            </a:extLst>
          </p:cNvPr>
          <p:cNvGrpSpPr/>
          <p:nvPr/>
        </p:nvGrpSpPr>
        <p:grpSpPr>
          <a:xfrm>
            <a:off x="330594" y="5641999"/>
            <a:ext cx="266420" cy="261610"/>
            <a:chOff x="3276880" y="3742523"/>
            <a:chExt cx="266420" cy="26161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0C57C55-9E9F-E0B4-4ED2-11E11D88F07F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A3E913E-8A9E-7DFD-B451-FD959FD5855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8E12D8E-33F9-0B44-5081-AFCCCC2C495D}"/>
              </a:ext>
            </a:extLst>
          </p:cNvPr>
          <p:cNvSpPr/>
          <p:nvPr/>
        </p:nvSpPr>
        <p:spPr>
          <a:xfrm>
            <a:off x="427303" y="2845663"/>
            <a:ext cx="441633" cy="384366"/>
          </a:xfrm>
          <a:prstGeom prst="roundRect">
            <a:avLst>
              <a:gd name="adj" fmla="val 65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9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전력질주 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모의고사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pic>
        <p:nvPicPr>
          <p:cNvPr id="61" name="KakaoTalk_20230807_171855911">
            <a:hlinkClick r:id="" action="ppaction://media"/>
            <a:extLst>
              <a:ext uri="{FF2B5EF4-FFF2-40B4-BE49-F238E27FC236}">
                <a16:creationId xmlns:a16="http://schemas.microsoft.com/office/drawing/2014/main" id="{37BDF590-6BF7-1999-8465-315F2D875B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0727" y="982307"/>
            <a:ext cx="2202041" cy="538969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B074E8A-D187-A079-A716-F5BEE2AD8FF9}"/>
              </a:ext>
            </a:extLst>
          </p:cNvPr>
          <p:cNvSpPr txBox="1"/>
          <p:nvPr/>
        </p:nvSpPr>
        <p:spPr>
          <a:xfrm>
            <a:off x="136344" y="407044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시안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00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2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1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4FA8F789-2AA5-DA64-D1C8-9248BBF3BEB6}"/>
              </a:ext>
            </a:extLst>
          </p:cNvPr>
          <p:cNvSpPr/>
          <p:nvPr/>
        </p:nvSpPr>
        <p:spPr>
          <a:xfrm>
            <a:off x="1451078" y="2048261"/>
            <a:ext cx="1009175" cy="3836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2338" y="637562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85501-7E1C-1185-66F8-46922671FE8E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현장 모의고사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목표 등급 달성을 위한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에이닷</a:t>
            </a:r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현장 모의고사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78E7614-DD1D-2D59-6E06-E09F83129CAB}"/>
              </a:ext>
            </a:extLst>
          </p:cNvPr>
          <p:cNvSpPr/>
          <p:nvPr/>
        </p:nvSpPr>
        <p:spPr>
          <a:xfrm>
            <a:off x="1686977" y="2041739"/>
            <a:ext cx="536003" cy="1901087"/>
          </a:xfrm>
          <a:prstGeom prst="roundRect">
            <a:avLst>
              <a:gd name="adj" fmla="val 651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~7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서킷 실전 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모의고사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격주 응시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7CBAE47-7DA4-2FA0-48E2-B3A4A4833BFB}"/>
              </a:ext>
            </a:extLst>
          </p:cNvPr>
          <p:cNvSpPr/>
          <p:nvPr/>
        </p:nvSpPr>
        <p:spPr>
          <a:xfrm>
            <a:off x="979127" y="3402927"/>
            <a:ext cx="441633" cy="384366"/>
          </a:xfrm>
          <a:prstGeom prst="roundRect">
            <a:avLst>
              <a:gd name="adj" fmla="val 65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전력질주 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모의고사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42353AE-F114-2A9F-EF92-C62B1F14FB3D}"/>
              </a:ext>
            </a:extLst>
          </p:cNvPr>
          <p:cNvSpPr/>
          <p:nvPr/>
        </p:nvSpPr>
        <p:spPr>
          <a:xfrm>
            <a:off x="1686977" y="3787293"/>
            <a:ext cx="536003" cy="803168"/>
          </a:xfrm>
          <a:prstGeom prst="roundRect">
            <a:avLst>
              <a:gd name="adj" fmla="val 6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~9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서킷 실전 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모의고사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매주 응시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2E3708C-6642-FE24-0380-405E8A123175}"/>
              </a:ext>
            </a:extLst>
          </p:cNvPr>
          <p:cNvSpPr/>
          <p:nvPr/>
        </p:nvSpPr>
        <p:spPr>
          <a:xfrm>
            <a:off x="1686977" y="4590462"/>
            <a:ext cx="536003" cy="803168"/>
          </a:xfrm>
          <a:prstGeom prst="roundRect">
            <a:avLst>
              <a:gd name="adj" fmla="val 651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10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 </a:t>
            </a:r>
            <a:endParaRPr lang="en-US" altLang="ko-KR" sz="10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~</a:t>
            </a:r>
            <a:r>
              <a:rPr lang="ko-KR" altLang="en-US" sz="10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대수능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800" dirty="0" err="1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최파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20</a:t>
            </a:r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회 매일 응시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A37F39B-AA53-074A-9A27-24A80DA8694B}"/>
              </a:ext>
            </a:extLst>
          </p:cNvPr>
          <p:cNvSpPr/>
          <p:nvPr/>
        </p:nvSpPr>
        <p:spPr>
          <a:xfrm>
            <a:off x="1686977" y="5420582"/>
            <a:ext cx="536003" cy="221713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대수능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EEF8F26-B1D2-AB79-8254-1D2F625960EB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7AFE897-7612-9AA6-3009-74B61BCE0A2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56F5-05B8-9E27-C61B-A087BF3898F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C9E7007-58FF-ECC5-B53D-AF14968A74F3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7680551-DE3B-783F-8144-D5CDFE7F2726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9AD7DB-EADA-12AB-17F5-59B3950EC61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C999AE-A981-76CF-5615-FE187CEE3666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1790A67-A6D9-1BA1-9C83-6B20EFE0CFE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29CC95-4CE1-EB3F-1EAB-5A1B10F7D03B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7" name="표 79">
            <a:extLst>
              <a:ext uri="{FF2B5EF4-FFF2-40B4-BE49-F238E27FC236}">
                <a16:creationId xmlns:a16="http://schemas.microsoft.com/office/drawing/2014/main" id="{88B25BC9-4CBA-3C51-4672-C4207CD80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33558"/>
              </p:ext>
            </p:extLst>
          </p:nvPr>
        </p:nvGraphicFramePr>
        <p:xfrm>
          <a:off x="9119434" y="396431"/>
          <a:ext cx="2927096" cy="2430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8E12D8E-33F9-0B44-5081-AFCCCC2C495D}"/>
              </a:ext>
            </a:extLst>
          </p:cNvPr>
          <p:cNvSpPr/>
          <p:nvPr/>
        </p:nvSpPr>
        <p:spPr>
          <a:xfrm>
            <a:off x="2513300" y="4206095"/>
            <a:ext cx="441633" cy="384366"/>
          </a:xfrm>
          <a:prstGeom prst="roundRect">
            <a:avLst>
              <a:gd name="adj" fmla="val 651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9</a:t>
            </a:r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월</a:t>
            </a:r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전력질주 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모의고사</a:t>
            </a:r>
            <a:endParaRPr lang="en-US" altLang="ko-KR" sz="8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7371DD5-0B28-339D-D73C-EB076D857D0B}"/>
              </a:ext>
            </a:extLst>
          </p:cNvPr>
          <p:cNvGrpSpPr/>
          <p:nvPr/>
        </p:nvGrpSpPr>
        <p:grpSpPr>
          <a:xfrm>
            <a:off x="1491386" y="3464935"/>
            <a:ext cx="130072" cy="260350"/>
            <a:chOff x="1451078" y="3429000"/>
            <a:chExt cx="175500" cy="358293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FD28478-A360-51A1-BE77-706C9CFE7FC0}"/>
                </a:ext>
              </a:extLst>
            </p:cNvPr>
            <p:cNvGrpSpPr/>
            <p:nvPr/>
          </p:nvGrpSpPr>
          <p:grpSpPr>
            <a:xfrm>
              <a:off x="1451078" y="3429000"/>
              <a:ext cx="175500" cy="358293"/>
              <a:chOff x="1451078" y="3429000"/>
              <a:chExt cx="175500" cy="358293"/>
            </a:xfrm>
          </p:grpSpPr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66A56977-3DF6-04EB-0071-991B9FBF1FB6}"/>
                  </a:ext>
                </a:extLst>
              </p:cNvPr>
              <p:cNvCxnSpPr/>
              <p:nvPr/>
            </p:nvCxnSpPr>
            <p:spPr>
              <a:xfrm flipH="1">
                <a:off x="1451078" y="3429000"/>
                <a:ext cx="1755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BE88B7F5-4926-DDF8-6E40-61F86536786A}"/>
                  </a:ext>
                </a:extLst>
              </p:cNvPr>
              <p:cNvCxnSpPr/>
              <p:nvPr/>
            </p:nvCxnSpPr>
            <p:spPr>
              <a:xfrm>
                <a:off x="1451078" y="3429000"/>
                <a:ext cx="0" cy="35829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11F6222B-58A5-8DEB-8F38-0CE3AA8B791F}"/>
                </a:ext>
              </a:extLst>
            </p:cNvPr>
            <p:cNvCxnSpPr/>
            <p:nvPr/>
          </p:nvCxnSpPr>
          <p:spPr>
            <a:xfrm flipH="1">
              <a:off x="1451078" y="3787293"/>
              <a:ext cx="1755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C5988DB-64E4-F84E-3C7D-12C39C38C8FD}"/>
              </a:ext>
            </a:extLst>
          </p:cNvPr>
          <p:cNvGrpSpPr/>
          <p:nvPr/>
        </p:nvGrpSpPr>
        <p:grpSpPr>
          <a:xfrm rot="10800000">
            <a:off x="2303494" y="4268103"/>
            <a:ext cx="130072" cy="260350"/>
            <a:chOff x="1451078" y="3429000"/>
            <a:chExt cx="175500" cy="358293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757D6532-50A4-9C90-9897-156EC690B6CA}"/>
                </a:ext>
              </a:extLst>
            </p:cNvPr>
            <p:cNvGrpSpPr/>
            <p:nvPr/>
          </p:nvGrpSpPr>
          <p:grpSpPr>
            <a:xfrm>
              <a:off x="1451078" y="3429000"/>
              <a:ext cx="175500" cy="358293"/>
              <a:chOff x="1451078" y="3429000"/>
              <a:chExt cx="175500" cy="358293"/>
            </a:xfrm>
          </p:grpSpPr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55060286-3E0E-19A9-14FB-90345329F3C2}"/>
                  </a:ext>
                </a:extLst>
              </p:cNvPr>
              <p:cNvCxnSpPr/>
              <p:nvPr/>
            </p:nvCxnSpPr>
            <p:spPr>
              <a:xfrm flipH="1">
                <a:off x="1451078" y="3429000"/>
                <a:ext cx="17550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EB419627-6DB3-8DD2-7A56-7B87C94E8FED}"/>
                  </a:ext>
                </a:extLst>
              </p:cNvPr>
              <p:cNvCxnSpPr/>
              <p:nvPr/>
            </p:nvCxnSpPr>
            <p:spPr>
              <a:xfrm>
                <a:off x="1451078" y="3429000"/>
                <a:ext cx="0" cy="35829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430A0C1E-790D-0815-00EA-3ADE36F0D187}"/>
                </a:ext>
              </a:extLst>
            </p:cNvPr>
            <p:cNvCxnSpPr/>
            <p:nvPr/>
          </p:nvCxnSpPr>
          <p:spPr>
            <a:xfrm flipH="1">
              <a:off x="1451078" y="3787293"/>
              <a:ext cx="1755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07513BD-55FB-2EC5-4E85-53F2F58A75B5}"/>
              </a:ext>
            </a:extLst>
          </p:cNvPr>
          <p:cNvSpPr txBox="1"/>
          <p:nvPr/>
        </p:nvSpPr>
        <p:spPr>
          <a:xfrm>
            <a:off x="136344" y="407044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시안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2-1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697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2338" y="637562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074E1AC-991B-88DA-3371-876FCEF2991A}"/>
              </a:ext>
            </a:extLst>
          </p:cNvPr>
          <p:cNvSpPr/>
          <p:nvPr/>
        </p:nvSpPr>
        <p:spPr>
          <a:xfrm>
            <a:off x="456152" y="1421835"/>
            <a:ext cx="3036180" cy="246981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① 실제 시험장과 동일한 환경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7692BB5-0F29-3C31-7AC2-D4E45F34470E}"/>
              </a:ext>
            </a:extLst>
          </p:cNvPr>
          <p:cNvSpPr/>
          <p:nvPr/>
        </p:nvSpPr>
        <p:spPr>
          <a:xfrm>
            <a:off x="457398" y="1773885"/>
            <a:ext cx="3036180" cy="246981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② 듣기 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+ 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독해 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FULL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모의고사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DC390E5-C3FC-060E-5FCA-C2C8D42B4444}"/>
              </a:ext>
            </a:extLst>
          </p:cNvPr>
          <p:cNvSpPr/>
          <p:nvPr/>
        </p:nvSpPr>
        <p:spPr>
          <a:xfrm>
            <a:off x="456152" y="2125935"/>
            <a:ext cx="3036180" cy="246981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③ 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OMR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카드 마킹 연습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D4B5B08-3438-56E2-A05A-BBCA070E72B1}"/>
              </a:ext>
            </a:extLst>
          </p:cNvPr>
          <p:cNvSpPr/>
          <p:nvPr/>
        </p:nvSpPr>
        <p:spPr>
          <a:xfrm>
            <a:off x="456152" y="2481798"/>
            <a:ext cx="3036180" cy="246981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④ 전 문항 해설강의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EEF8F26-B1D2-AB79-8254-1D2F625960EB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7AFE897-7612-9AA6-3009-74B61BCE0A2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C856F5-05B8-9E27-C61B-A087BF3898F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C9E7007-58FF-ECC5-B53D-AF14968A74F3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7680551-DE3B-783F-8144-D5CDFE7F2726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9AD7DB-EADA-12AB-17F5-59B3950EC61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C999AE-A981-76CF-5615-FE187CEE3666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1790A67-A6D9-1BA1-9C83-6B20EFE0CFE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29CC95-4CE1-EB3F-1EAB-5A1B10F7D03B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7" name="표 79">
            <a:extLst>
              <a:ext uri="{FF2B5EF4-FFF2-40B4-BE49-F238E27FC236}">
                <a16:creationId xmlns:a16="http://schemas.microsoft.com/office/drawing/2014/main" id="{88B25BC9-4CBA-3C51-4672-C4207CD80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114104"/>
              </p:ext>
            </p:extLst>
          </p:nvPr>
        </p:nvGraphicFramePr>
        <p:xfrm>
          <a:off x="9119434" y="396431"/>
          <a:ext cx="2927096" cy="2430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86A7027B-4FC1-62EF-83F0-38744937150E}"/>
              </a:ext>
            </a:extLst>
          </p:cNvPr>
          <p:cNvGrpSpPr/>
          <p:nvPr/>
        </p:nvGrpSpPr>
        <p:grpSpPr>
          <a:xfrm>
            <a:off x="341167" y="1238437"/>
            <a:ext cx="266420" cy="261610"/>
            <a:chOff x="3276880" y="3742523"/>
            <a:chExt cx="266420" cy="261610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EB846EB-D404-F6DF-404F-9D77C0DBED3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3D9D2E-6FA7-730F-19F2-B41D172B7D8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BF12560-4C58-85ED-7DE4-ABF86250E773}"/>
              </a:ext>
            </a:extLst>
          </p:cNvPr>
          <p:cNvGrpSpPr/>
          <p:nvPr/>
        </p:nvGrpSpPr>
        <p:grpSpPr>
          <a:xfrm>
            <a:off x="350659" y="1610760"/>
            <a:ext cx="266420" cy="261610"/>
            <a:chOff x="3276880" y="3742523"/>
            <a:chExt cx="266420" cy="261610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CA62A0E-7C32-EC57-4664-1C51F26F105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19A9D9F-CCCF-E377-53B0-6AA7C972ACA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86FC443-F096-6935-36E7-EFEEC214B7E6}"/>
              </a:ext>
            </a:extLst>
          </p:cNvPr>
          <p:cNvGrpSpPr/>
          <p:nvPr/>
        </p:nvGrpSpPr>
        <p:grpSpPr>
          <a:xfrm>
            <a:off x="341167" y="2029200"/>
            <a:ext cx="266420" cy="261610"/>
            <a:chOff x="3276880" y="3742523"/>
            <a:chExt cx="266420" cy="261610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AC6E2A5-8920-F630-66F3-B1C210F4EAA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7A0D2A6-D748-FD29-4312-8EF2DC52B4D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8F8F439-490B-7DD4-A62C-A376B2E8F1BA}"/>
              </a:ext>
            </a:extLst>
          </p:cNvPr>
          <p:cNvGrpSpPr/>
          <p:nvPr/>
        </p:nvGrpSpPr>
        <p:grpSpPr>
          <a:xfrm>
            <a:off x="330594" y="2395879"/>
            <a:ext cx="266420" cy="261610"/>
            <a:chOff x="3276880" y="3742523"/>
            <a:chExt cx="266420" cy="261610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0C57C55-9E9F-E0B4-4ED2-11E11D88F07F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A3E913E-8A9E-7DFD-B451-FD959FD5855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KakaoTalk_20230807_171855911">
            <a:hlinkClick r:id="" action="ppaction://media"/>
            <a:extLst>
              <a:ext uri="{FF2B5EF4-FFF2-40B4-BE49-F238E27FC236}">
                <a16:creationId xmlns:a16="http://schemas.microsoft.com/office/drawing/2014/main" id="{9117B5A0-F0D8-F4EA-EF80-E1EA6403B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0727" y="982307"/>
            <a:ext cx="2202041" cy="5389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B7E4F1-4551-F72D-0E6B-2D26894FE498}"/>
              </a:ext>
            </a:extLst>
          </p:cNvPr>
          <p:cNvSpPr txBox="1"/>
          <p:nvPr/>
        </p:nvSpPr>
        <p:spPr>
          <a:xfrm>
            <a:off x="136344" y="407044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시안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2-2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94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graphicFrame>
        <p:nvGraphicFramePr>
          <p:cNvPr id="29" name="표 79">
            <a:extLst>
              <a:ext uri="{FF2B5EF4-FFF2-40B4-BE49-F238E27FC236}">
                <a16:creationId xmlns:a16="http://schemas.microsoft.com/office/drawing/2014/main" id="{2B2C11A6-1643-709B-03DC-9FCF956F4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750457"/>
              </p:ext>
            </p:extLst>
          </p:nvPr>
        </p:nvGraphicFramePr>
        <p:xfrm>
          <a:off x="9119434" y="396431"/>
          <a:ext cx="2927096" cy="2978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영역이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바뀔때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마다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영역 진하게 표시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50BBBA4-E2A4-B776-8B4C-843849AF9A58}"/>
              </a:ext>
            </a:extLst>
          </p:cNvPr>
          <p:cNvSpPr/>
          <p:nvPr/>
        </p:nvSpPr>
        <p:spPr>
          <a:xfrm>
            <a:off x="456152" y="3310337"/>
            <a:ext cx="3036180" cy="61038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효율적으로</a:t>
            </a:r>
            <a:endParaRPr lang="en-US" altLang="ko-KR" sz="1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출제 빈도순 단어 구성과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단끝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AI BOOK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을 통해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언제 어디서든 암기 가능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347135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①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en-US" altLang="ko-KR" sz="1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BFF521-26FC-D195-0CEE-FFAD3C6955FF}"/>
              </a:ext>
            </a:extLst>
          </p:cNvPr>
          <p:cNvSpPr txBox="1"/>
          <p:nvPr/>
        </p:nvSpPr>
        <p:spPr>
          <a:xfrm>
            <a:off x="353222" y="1508321"/>
            <a:ext cx="32597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내신과 수능 대비를 위한</a:t>
            </a:r>
            <a:endParaRPr lang="en-US" altLang="ko-KR" sz="10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10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영어 실력 향상 커리큘럼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D0A770-46E6-1BA8-74BF-A4F107CD31AC}"/>
              </a:ext>
            </a:extLst>
          </p:cNvPr>
          <p:cNvSpPr txBox="1"/>
          <p:nvPr/>
        </p:nvSpPr>
        <p:spPr>
          <a:xfrm>
            <a:off x="353221" y="1231956"/>
            <a:ext cx="325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 </a:t>
            </a:r>
            <a:r>
              <a:rPr lang="ko-KR" altLang="en-US" sz="14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에이닷</a:t>
            </a:r>
            <a:r>
              <a:rPr lang="en-US" altLang="ko-KR" sz="14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en-US" altLang="ko-KR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커리큘럼</a:t>
            </a:r>
            <a:endParaRPr lang="en-US" altLang="ko-KR" sz="14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44540-186E-0435-9E39-25F309745D51}"/>
              </a:ext>
            </a:extLst>
          </p:cNvPr>
          <p:cNvSpPr txBox="1"/>
          <p:nvPr/>
        </p:nvSpPr>
        <p:spPr>
          <a:xfrm>
            <a:off x="353221" y="20325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단어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어떤 단어도 쉽게 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암기 할 수 있게 만드는 </a:t>
            </a:r>
            <a:r>
              <a:rPr lang="ko-KR" altLang="en-US" sz="10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고단끝</a:t>
            </a:r>
            <a:endParaRPr lang="ko-KR" altLang="en-US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EC5ED3-BDA7-E1C7-BDF2-55BED62D8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2080" y="1994553"/>
            <a:ext cx="883069" cy="104517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5C8A894-473C-EDA4-BAED-FDDD288E0846}"/>
              </a:ext>
            </a:extLst>
          </p:cNvPr>
          <p:cNvSpPr/>
          <p:nvPr/>
        </p:nvSpPr>
        <p:spPr>
          <a:xfrm>
            <a:off x="456152" y="4051964"/>
            <a:ext cx="3036180" cy="61038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오래 기억에 남는</a:t>
            </a:r>
            <a:endParaRPr lang="en-US" altLang="ko-KR" sz="1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시각과 청각을 활용한 방법과 셀프 테스트로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장기간 기억이 가능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5E6883-4339-37EC-DCE8-4A3460A91B82}"/>
              </a:ext>
            </a:extLst>
          </p:cNvPr>
          <p:cNvSpPr/>
          <p:nvPr/>
        </p:nvSpPr>
        <p:spPr>
          <a:xfrm>
            <a:off x="456152" y="4792495"/>
            <a:ext cx="3036180" cy="61038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보다 쉽게</a:t>
            </a:r>
            <a:endParaRPr lang="en-US" altLang="ko-KR" sz="1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한글 발음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단어 연상 그림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기출 예문으로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단어 암기 쉽게 가능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7673D78-C4EC-F39D-C6ED-08715DF63E01}"/>
              </a:ext>
            </a:extLst>
          </p:cNvPr>
          <p:cNvSpPr/>
          <p:nvPr/>
        </p:nvSpPr>
        <p:spPr>
          <a:xfrm>
            <a:off x="456152" y="5533026"/>
            <a:ext cx="3036180" cy="61038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약점 보완</a:t>
            </a:r>
            <a:endParaRPr lang="en-US" altLang="ko-KR" sz="1000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endParaRPr lang="en-US" altLang="ko-KR" sz="700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나의 단어장을 활용하여 약점 단어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완전하게 암기 가능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D81E920-4C37-3B1E-8F58-B88572B3B9B9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1697605-A03F-2503-15E8-0D81163522CB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1CE92E-5B7E-E820-7E98-A6E63B44FDE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4D22121-0DB9-BC26-E930-15891CCC45CC}"/>
              </a:ext>
            </a:extLst>
          </p:cNvPr>
          <p:cNvGrpSpPr/>
          <p:nvPr/>
        </p:nvGrpSpPr>
        <p:grpSpPr>
          <a:xfrm>
            <a:off x="322942" y="3167390"/>
            <a:ext cx="266420" cy="261610"/>
            <a:chOff x="3276880" y="3742523"/>
            <a:chExt cx="266420" cy="26161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A19482A-1C7D-572C-98C2-98506C57287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070B58-BB01-EBFB-BB4E-75FEF13F060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098DB2E-4215-CE2D-FFC3-CF423B9A9463}"/>
              </a:ext>
            </a:extLst>
          </p:cNvPr>
          <p:cNvGrpSpPr/>
          <p:nvPr/>
        </p:nvGrpSpPr>
        <p:grpSpPr>
          <a:xfrm>
            <a:off x="322942" y="3930289"/>
            <a:ext cx="266420" cy="261610"/>
            <a:chOff x="3276880" y="3742523"/>
            <a:chExt cx="266420" cy="261610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E5CD9BB-A2CC-F328-2BCD-DFEEDDF67820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F554B4-5979-D4E3-4212-4AF79A59478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F3701DB-12CD-33E0-4F39-91BB4BE574E4}"/>
              </a:ext>
            </a:extLst>
          </p:cNvPr>
          <p:cNvGrpSpPr/>
          <p:nvPr/>
        </p:nvGrpSpPr>
        <p:grpSpPr>
          <a:xfrm>
            <a:off x="332081" y="4687923"/>
            <a:ext cx="266420" cy="261610"/>
            <a:chOff x="3276880" y="3742523"/>
            <a:chExt cx="266420" cy="26161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6483A92-5344-27A6-0302-097FEE0C249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3A627E-6296-1955-4110-8BB468E242B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6596685-7471-2363-8844-C83B26E6A254}"/>
              </a:ext>
            </a:extLst>
          </p:cNvPr>
          <p:cNvGrpSpPr/>
          <p:nvPr/>
        </p:nvGrpSpPr>
        <p:grpSpPr>
          <a:xfrm>
            <a:off x="311563" y="5376642"/>
            <a:ext cx="266420" cy="261610"/>
            <a:chOff x="3276880" y="3742523"/>
            <a:chExt cx="266420" cy="26161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8267351-0FAF-09E3-14BE-CA8EEB94486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6E79AE4-A7F7-1A23-7BA5-3DAA748DAB77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9C28F20-009D-84FC-8563-E7E9CA82F446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7AFD09F-E00E-A9BF-49DE-6B1E2A4A081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778E10-F667-B7B5-C47B-7453E7E40612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DFA1AB4-8144-99BF-F38D-4213FB254D1C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E649922-CD8D-135B-330E-D7024BDD8A0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F8A2C8-A4D4-BF3E-6F49-D0AABA3413B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KakaoTalk_20230807_150135001">
            <a:hlinkClick r:id="" action="ppaction://media"/>
            <a:extLst>
              <a:ext uri="{FF2B5EF4-FFF2-40B4-BE49-F238E27FC236}">
                <a16:creationId xmlns:a16="http://schemas.microsoft.com/office/drawing/2014/main" id="{1544A413-F3FD-F157-8178-45F629FBD2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28505" y="914207"/>
            <a:ext cx="2339000" cy="5724916"/>
          </a:xfrm>
          <a:prstGeom prst="rect">
            <a:avLst/>
          </a:prstGeom>
        </p:spPr>
      </p:pic>
      <p:pic>
        <p:nvPicPr>
          <p:cNvPr id="15" name="KakaoTalk_20230807_171855911">
            <a:hlinkClick r:id="" action="ppaction://media"/>
            <a:extLst>
              <a:ext uri="{FF2B5EF4-FFF2-40B4-BE49-F238E27FC236}">
                <a16:creationId xmlns:a16="http://schemas.microsoft.com/office/drawing/2014/main" id="{FFDB4191-B35D-BA25-FF43-7293B6F14C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82777" y="896581"/>
            <a:ext cx="2346201" cy="57425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E537FF-15DF-E1FF-6CEB-6FEA42153E8A}"/>
              </a:ext>
            </a:extLst>
          </p:cNvPr>
          <p:cNvSpPr txBox="1"/>
          <p:nvPr/>
        </p:nvSpPr>
        <p:spPr>
          <a:xfrm>
            <a:off x="5949693" y="663934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en-US" altLang="ko-KR" sz="1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36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pPr/>
              <a:t>4</a:t>
            </a:fld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en-US" altLang="ko-KR" sz="1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44540-186E-0435-9E39-25F309745D51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해석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어떤 문장도 쉽게 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해석할 수 있게 만드는 </a:t>
            </a:r>
            <a:r>
              <a:rPr lang="en-US" altLang="ko-KR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Syntax</a:t>
            </a:r>
            <a:endParaRPr lang="ko-KR" altLang="en-US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734276-C022-78B3-8963-DE7122613C9E}"/>
              </a:ext>
            </a:extLst>
          </p:cNvPr>
          <p:cNvCxnSpPr>
            <a:cxnSpLocks/>
          </p:cNvCxnSpPr>
          <p:nvPr/>
        </p:nvCxnSpPr>
        <p:spPr>
          <a:xfrm flipH="1">
            <a:off x="527876" y="4189871"/>
            <a:ext cx="478" cy="2191376"/>
          </a:xfrm>
          <a:prstGeom prst="line">
            <a:avLst/>
          </a:prstGeom>
          <a:ln w="12700">
            <a:solidFill>
              <a:srgbClr val="F19D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1E405F5-917F-B897-6C0E-D0336FFAF12D}"/>
              </a:ext>
            </a:extLst>
          </p:cNvPr>
          <p:cNvCxnSpPr>
            <a:cxnSpLocks/>
          </p:cNvCxnSpPr>
          <p:nvPr/>
        </p:nvCxnSpPr>
        <p:spPr>
          <a:xfrm>
            <a:off x="527877" y="2234615"/>
            <a:ext cx="0" cy="1761388"/>
          </a:xfrm>
          <a:prstGeom prst="line">
            <a:avLst/>
          </a:prstGeom>
          <a:ln w="12700">
            <a:solidFill>
              <a:srgbClr val="2DB4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AB17EC-7F38-4FB2-7DC1-A8670103D488}"/>
              </a:ext>
            </a:extLst>
          </p:cNvPr>
          <p:cNvSpPr txBox="1"/>
          <p:nvPr/>
        </p:nvSpPr>
        <p:spPr>
          <a:xfrm>
            <a:off x="650565" y="2017785"/>
            <a:ext cx="226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2DB49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입문 │ 기초 문법 용어 학습</a:t>
            </a:r>
            <a:endParaRPr lang="en-US" altLang="ko-KR" sz="1000" b="1" dirty="0">
              <a:solidFill>
                <a:srgbClr val="2DB49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5483CD3-F7D9-4A1F-6C8A-F7426B636EDF}"/>
              </a:ext>
            </a:extLst>
          </p:cNvPr>
          <p:cNvSpPr/>
          <p:nvPr/>
        </p:nvSpPr>
        <p:spPr>
          <a:xfrm>
            <a:off x="692517" y="2299477"/>
            <a:ext cx="2495535" cy="143066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16D6D88-5165-3467-D86C-1ACE80850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73" y="2692618"/>
            <a:ext cx="542681" cy="7940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E4258A-7B2B-0169-F0A0-F6DBF43B9147}"/>
              </a:ext>
            </a:extLst>
          </p:cNvPr>
          <p:cNvSpPr txBox="1"/>
          <p:nvPr/>
        </p:nvSpPr>
        <p:spPr>
          <a:xfrm>
            <a:off x="1609858" y="2715190"/>
            <a:ext cx="14408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영어 기초의 모든 것을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3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 만에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단 한 권으로 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끝내는 강의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(12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강 │ 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3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endParaRPr lang="ko-KR" altLang="en-US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3F79554-B8DE-258F-D68E-EC6736AF43D7}"/>
              </a:ext>
            </a:extLst>
          </p:cNvPr>
          <p:cNvSpPr/>
          <p:nvPr/>
        </p:nvSpPr>
        <p:spPr>
          <a:xfrm>
            <a:off x="421640" y="2027029"/>
            <a:ext cx="228925" cy="228925"/>
          </a:xfrm>
          <a:prstGeom prst="ellipse">
            <a:avLst/>
          </a:prstGeom>
          <a:solidFill>
            <a:srgbClr val="2DB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0D6212-CB40-6750-59F2-B666E4715C75}"/>
              </a:ext>
            </a:extLst>
          </p:cNvPr>
          <p:cNvSpPr/>
          <p:nvPr/>
        </p:nvSpPr>
        <p:spPr>
          <a:xfrm>
            <a:off x="702532" y="2404180"/>
            <a:ext cx="2483973" cy="1845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 About Syntax 1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5DFAEDA-F503-DEA1-AC46-8F86C026D069}"/>
              </a:ext>
            </a:extLst>
          </p:cNvPr>
          <p:cNvSpPr/>
          <p:nvPr/>
        </p:nvSpPr>
        <p:spPr>
          <a:xfrm>
            <a:off x="413414" y="3996003"/>
            <a:ext cx="228925" cy="228925"/>
          </a:xfrm>
          <a:prstGeom prst="ellipse">
            <a:avLst/>
          </a:prstGeom>
          <a:solidFill>
            <a:srgbClr val="F19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FF728-809C-3384-A2A1-94843863FAB9}"/>
              </a:ext>
            </a:extLst>
          </p:cNvPr>
          <p:cNvSpPr txBox="1"/>
          <p:nvPr/>
        </p:nvSpPr>
        <p:spPr>
          <a:xfrm>
            <a:off x="652464" y="3987354"/>
            <a:ext cx="25340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19D26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기본 │ 필수 개념 및 해석 방법 학습</a:t>
            </a:r>
            <a:endParaRPr lang="en-US" altLang="ko-KR" sz="1000" b="1" dirty="0">
              <a:solidFill>
                <a:srgbClr val="F19D26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458B43-2230-25BD-9843-D9F2CB4C49FE}"/>
              </a:ext>
            </a:extLst>
          </p:cNvPr>
          <p:cNvSpPr txBox="1"/>
          <p:nvPr/>
        </p:nvSpPr>
        <p:spPr>
          <a:xfrm>
            <a:off x="1672170" y="4720881"/>
            <a:ext cx="14408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고등 수준의 문장으로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기본 영어 개념을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학습하는 강의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(32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강 │ 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8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endParaRPr lang="ko-KR" altLang="en-US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4FC8FE2-73AD-1C59-CBF1-E914AE35B7A7}"/>
              </a:ext>
            </a:extLst>
          </p:cNvPr>
          <p:cNvSpPr/>
          <p:nvPr/>
        </p:nvSpPr>
        <p:spPr>
          <a:xfrm>
            <a:off x="690971" y="4391670"/>
            <a:ext cx="2495535" cy="1845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All About Syntax 2~5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879D6C6-A551-3557-2443-223028D09C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04" t="2664" r="6859" b="1858"/>
          <a:stretch/>
        </p:blipFill>
        <p:spPr>
          <a:xfrm>
            <a:off x="956113" y="4693566"/>
            <a:ext cx="568203" cy="80917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BB6E480-0491-F94B-330E-D6265B2CE504}"/>
              </a:ext>
            </a:extLst>
          </p:cNvPr>
          <p:cNvSpPr/>
          <p:nvPr/>
        </p:nvSpPr>
        <p:spPr>
          <a:xfrm>
            <a:off x="692517" y="4274355"/>
            <a:ext cx="2495535" cy="143066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B1838D-D43D-355B-494B-B48F1035D360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C657C7B-F2A9-2046-FC0B-84623679A90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7DA303-B0EF-7163-71B5-7E7D7B9A28C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6A29CDC-9F80-5631-396D-B000029C65D2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CEED26B-FB39-EECA-2D9B-805235FDFAA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9E3AD7-FDDC-69B1-0865-172ACF226081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7D4A38-023E-380F-0DB1-E1E05AFAA3E7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07CC801-5B33-B345-3F71-B1B379F771C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DF68E7-083A-89C8-D7C9-422C28AD758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6" name="표 79">
            <a:extLst>
              <a:ext uri="{FF2B5EF4-FFF2-40B4-BE49-F238E27FC236}">
                <a16:creationId xmlns:a16="http://schemas.microsoft.com/office/drawing/2014/main" id="{995770C7-CC36-9D29-15DB-4E9359B27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524356"/>
              </p:ext>
            </p:extLst>
          </p:nvPr>
        </p:nvGraphicFramePr>
        <p:xfrm>
          <a:off x="9119434" y="396431"/>
          <a:ext cx="2927096" cy="2430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FB0C73-C11E-CB30-7349-C3DA2F3350D6}"/>
              </a:ext>
            </a:extLst>
          </p:cNvPr>
          <p:cNvGrpSpPr/>
          <p:nvPr/>
        </p:nvGrpSpPr>
        <p:grpSpPr>
          <a:xfrm>
            <a:off x="623592" y="2192037"/>
            <a:ext cx="266420" cy="261610"/>
            <a:chOff x="3276880" y="3742523"/>
            <a:chExt cx="266420" cy="261610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4857274-597E-DF56-B248-FC35F9E5BE32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789D8D-DA21-5042-03BC-D0553EF678EF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6421DE2-FAD0-EF43-6D67-8F926DC02D16}"/>
              </a:ext>
            </a:extLst>
          </p:cNvPr>
          <p:cNvGrpSpPr/>
          <p:nvPr/>
        </p:nvGrpSpPr>
        <p:grpSpPr>
          <a:xfrm>
            <a:off x="633239" y="4211437"/>
            <a:ext cx="266420" cy="261610"/>
            <a:chOff x="3276880" y="3742523"/>
            <a:chExt cx="266420" cy="26161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569C002-F146-E385-D2A1-4F5D4FE051E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6254F0-4B8E-E7D7-53C6-F07E96043FD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4DB250A-0568-F43B-4C27-A1DC72905816}"/>
              </a:ext>
            </a:extLst>
          </p:cNvPr>
          <p:cNvSpPr txBox="1"/>
          <p:nvPr/>
        </p:nvSpPr>
        <p:spPr>
          <a:xfrm>
            <a:off x="690972" y="3479987"/>
            <a:ext cx="249553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*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더 쉽고 자세한 </a:t>
            </a:r>
            <a:r>
              <a:rPr lang="en-US" altLang="ko-KR" sz="7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Start-up 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강의도 있습니다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7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(40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 │ 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5B604C-466D-8ADF-5FE4-7305F260C8F2}"/>
              </a:ext>
            </a:extLst>
          </p:cNvPr>
          <p:cNvSpPr txBox="1"/>
          <p:nvPr/>
        </p:nvSpPr>
        <p:spPr>
          <a:xfrm>
            <a:off x="680633" y="5469814"/>
            <a:ext cx="2745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*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더 쉽고 자세한 </a:t>
            </a:r>
            <a:r>
              <a:rPr lang="en-US" altLang="ko-KR" sz="7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Build-up 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강의도 있습니다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7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(40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 │ 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10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pic>
        <p:nvPicPr>
          <p:cNvPr id="31" name="KakaoTalk_20230807_144534686">
            <a:hlinkClick r:id="" action="ppaction://media"/>
            <a:extLst>
              <a:ext uri="{FF2B5EF4-FFF2-40B4-BE49-F238E27FC236}">
                <a16:creationId xmlns:a16="http://schemas.microsoft.com/office/drawing/2014/main" id="{F3638DE9-F98A-6B8E-062F-2C3FA88341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9539" y="941204"/>
            <a:ext cx="2306831" cy="56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5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pPr/>
              <a:t>5</a:t>
            </a:fld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en-US" altLang="ko-KR" sz="1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734276-C022-78B3-8963-DE7122613C9E}"/>
              </a:ext>
            </a:extLst>
          </p:cNvPr>
          <p:cNvCxnSpPr>
            <a:cxnSpLocks/>
          </p:cNvCxnSpPr>
          <p:nvPr/>
        </p:nvCxnSpPr>
        <p:spPr>
          <a:xfrm>
            <a:off x="528354" y="4189871"/>
            <a:ext cx="0" cy="1414999"/>
          </a:xfrm>
          <a:prstGeom prst="line">
            <a:avLst/>
          </a:prstGeom>
          <a:ln w="12700">
            <a:solidFill>
              <a:srgbClr val="7F87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1E405F5-917F-B897-6C0E-D0336FFAF12D}"/>
              </a:ext>
            </a:extLst>
          </p:cNvPr>
          <p:cNvCxnSpPr>
            <a:cxnSpLocks/>
          </p:cNvCxnSpPr>
          <p:nvPr/>
        </p:nvCxnSpPr>
        <p:spPr>
          <a:xfrm>
            <a:off x="527877" y="2234615"/>
            <a:ext cx="0" cy="1761388"/>
          </a:xfrm>
          <a:prstGeom prst="line">
            <a:avLst/>
          </a:prstGeom>
          <a:ln w="12700">
            <a:solidFill>
              <a:srgbClr val="63B6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AB17EC-7F38-4FB2-7DC1-A8670103D488}"/>
              </a:ext>
            </a:extLst>
          </p:cNvPr>
          <p:cNvSpPr txBox="1"/>
          <p:nvPr/>
        </p:nvSpPr>
        <p:spPr>
          <a:xfrm>
            <a:off x="650565" y="2017785"/>
            <a:ext cx="226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63B6E8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핵심 │ 문장 해석 적용과 어법 학습</a:t>
            </a:r>
            <a:endParaRPr lang="en-US" altLang="ko-KR" sz="1000" b="1" dirty="0">
              <a:solidFill>
                <a:srgbClr val="63B6E8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5483CD3-F7D9-4A1F-6C8A-F7426B636EDF}"/>
              </a:ext>
            </a:extLst>
          </p:cNvPr>
          <p:cNvSpPr/>
          <p:nvPr/>
        </p:nvSpPr>
        <p:spPr>
          <a:xfrm>
            <a:off x="692517" y="2299478"/>
            <a:ext cx="2495535" cy="138135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E4258A-7B2B-0169-F0A0-F6DBF43B9147}"/>
              </a:ext>
            </a:extLst>
          </p:cNvPr>
          <p:cNvSpPr txBox="1"/>
          <p:nvPr/>
        </p:nvSpPr>
        <p:spPr>
          <a:xfrm>
            <a:off x="1609858" y="2715190"/>
            <a:ext cx="14408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내신과 수능 필수 문장으로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해석과 중요 어법을 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동시에 학습하는 강의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(40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강 │ 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10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endParaRPr lang="ko-KR" altLang="en-US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3F79554-B8DE-258F-D68E-EC6736AF43D7}"/>
              </a:ext>
            </a:extLst>
          </p:cNvPr>
          <p:cNvSpPr/>
          <p:nvPr/>
        </p:nvSpPr>
        <p:spPr>
          <a:xfrm>
            <a:off x="421640" y="2027029"/>
            <a:ext cx="228925" cy="228925"/>
          </a:xfrm>
          <a:prstGeom prst="ellipse">
            <a:avLst/>
          </a:prstGeom>
          <a:solidFill>
            <a:srgbClr val="63B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0D6212-CB40-6750-59F2-B666E4715C75}"/>
              </a:ext>
            </a:extLst>
          </p:cNvPr>
          <p:cNvSpPr/>
          <p:nvPr/>
        </p:nvSpPr>
        <p:spPr>
          <a:xfrm>
            <a:off x="702532" y="2404180"/>
            <a:ext cx="2483973" cy="1845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Syntax Essential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5DFAEDA-F503-DEA1-AC46-8F86C026D069}"/>
              </a:ext>
            </a:extLst>
          </p:cNvPr>
          <p:cNvSpPr/>
          <p:nvPr/>
        </p:nvSpPr>
        <p:spPr>
          <a:xfrm>
            <a:off x="413414" y="3996003"/>
            <a:ext cx="228925" cy="228925"/>
          </a:xfrm>
          <a:prstGeom prst="ellipse">
            <a:avLst/>
          </a:prstGeom>
          <a:solidFill>
            <a:srgbClr val="7F8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FF728-809C-3384-A2A1-94843863FAB9}"/>
              </a:ext>
            </a:extLst>
          </p:cNvPr>
          <p:cNvSpPr txBox="1"/>
          <p:nvPr/>
        </p:nvSpPr>
        <p:spPr>
          <a:xfrm>
            <a:off x="652464" y="3987354"/>
            <a:ext cx="25340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7F87C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완성 │ 고난도 해석 학습</a:t>
            </a:r>
            <a:endParaRPr lang="en-US" altLang="ko-KR" sz="1000" b="1" dirty="0">
              <a:solidFill>
                <a:srgbClr val="7F87C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458B43-2230-25BD-9843-D9F2CB4C49FE}"/>
              </a:ext>
            </a:extLst>
          </p:cNvPr>
          <p:cNvSpPr txBox="1"/>
          <p:nvPr/>
        </p:nvSpPr>
        <p:spPr>
          <a:xfrm>
            <a:off x="1672170" y="4698021"/>
            <a:ext cx="14408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길고 복잡한 문장을 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해석하는 방법을 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학습하는 강의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(20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강 │ 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5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endParaRPr lang="ko-KR" altLang="en-US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4FC8FE2-73AD-1C59-CBF1-E914AE35B7A7}"/>
              </a:ext>
            </a:extLst>
          </p:cNvPr>
          <p:cNvSpPr/>
          <p:nvPr/>
        </p:nvSpPr>
        <p:spPr>
          <a:xfrm>
            <a:off x="690971" y="4391670"/>
            <a:ext cx="2495535" cy="1845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Syntax Applied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BB6E480-0491-F94B-330E-D6265B2CE504}"/>
              </a:ext>
            </a:extLst>
          </p:cNvPr>
          <p:cNvSpPr/>
          <p:nvPr/>
        </p:nvSpPr>
        <p:spPr>
          <a:xfrm>
            <a:off x="692517" y="4274356"/>
            <a:ext cx="2495535" cy="138135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249555E-6109-6BEE-4F69-A8A5F6E4E0B8}"/>
              </a:ext>
            </a:extLst>
          </p:cNvPr>
          <p:cNvCxnSpPr>
            <a:cxnSpLocks/>
          </p:cNvCxnSpPr>
          <p:nvPr/>
        </p:nvCxnSpPr>
        <p:spPr>
          <a:xfrm>
            <a:off x="536102" y="1270044"/>
            <a:ext cx="0" cy="765374"/>
          </a:xfrm>
          <a:prstGeom prst="line">
            <a:avLst/>
          </a:prstGeom>
          <a:ln w="12700">
            <a:solidFill>
              <a:srgbClr val="F19D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ACC5922-94DC-9ABE-95E7-D5EA57A2E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3" y="2693464"/>
            <a:ext cx="568203" cy="8114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AD567F-E49A-9C48-89E2-A12542CBB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13" y="4685946"/>
            <a:ext cx="569579" cy="8114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178CDDF-8272-3660-5508-58B7DB77D528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EE6ADF04-EFCE-CE85-E959-C60C5C11D0E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E5212B-5AFA-DABB-4C27-F81EE6ED8D8E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81D0C6-59A1-9BFA-B492-A8E9FD601C16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6233724-F483-7617-D315-3035416BAABF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652AEB-5276-0764-BD71-C6E9757340BC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FC6B3C-EA56-3633-2CE3-A5BF7995484C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E98EE76-910A-9489-ECBF-73734F374DD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6F8476-38CF-27F6-F852-B93B9B31CACC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EBD0E96-BA6D-59EB-5A35-D7E1EF27404D}"/>
              </a:ext>
            </a:extLst>
          </p:cNvPr>
          <p:cNvGrpSpPr/>
          <p:nvPr/>
        </p:nvGrpSpPr>
        <p:grpSpPr>
          <a:xfrm>
            <a:off x="623592" y="2192037"/>
            <a:ext cx="266420" cy="261610"/>
            <a:chOff x="3276880" y="3742523"/>
            <a:chExt cx="266420" cy="26161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B692205-00E3-0911-1EA6-29D659D8D0B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1E828FF-3E5C-FAF5-9D1E-25F2B0A9D205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6357921-3AAA-273B-4E66-D1169CFA8321}"/>
              </a:ext>
            </a:extLst>
          </p:cNvPr>
          <p:cNvGrpSpPr/>
          <p:nvPr/>
        </p:nvGrpSpPr>
        <p:grpSpPr>
          <a:xfrm>
            <a:off x="633239" y="4211437"/>
            <a:ext cx="266420" cy="261610"/>
            <a:chOff x="3276880" y="3742523"/>
            <a:chExt cx="266420" cy="26161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5E06A81-43AA-5432-5E58-1871B48C0AA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D0F50F-E817-DDBD-5513-15B5EFF45B50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2" name="표 79">
            <a:extLst>
              <a:ext uri="{FF2B5EF4-FFF2-40B4-BE49-F238E27FC236}">
                <a16:creationId xmlns:a16="http://schemas.microsoft.com/office/drawing/2014/main" id="{E76BBF13-9ECB-26B4-E0E3-F5555D4C6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98797"/>
              </p:ext>
            </p:extLst>
          </p:nvPr>
        </p:nvGraphicFramePr>
        <p:xfrm>
          <a:off x="9119434" y="396431"/>
          <a:ext cx="2927096" cy="2430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A0DD0C51-37B4-A5DF-8EDB-DD8CD3860894}"/>
              </a:ext>
            </a:extLst>
          </p:cNvPr>
          <p:cNvSpPr txBox="1"/>
          <p:nvPr/>
        </p:nvSpPr>
        <p:spPr>
          <a:xfrm>
            <a:off x="690972" y="3479987"/>
            <a:ext cx="249553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*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수능 맞춤 </a:t>
            </a:r>
            <a:r>
              <a:rPr lang="en-US" altLang="ko-KR" sz="7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Essential light 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강의도 있습니다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r>
              <a:rPr lang="ko-KR" altLang="en-US" sz="700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(25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강 │ 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6</a:t>
            </a:r>
            <a:r>
              <a:rPr lang="ko-KR" altLang="en-US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</a:t>
            </a:r>
            <a:r>
              <a:rPr lang="en-US" altLang="ko-KR" sz="7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</a:p>
        </p:txBody>
      </p:sp>
      <p:pic>
        <p:nvPicPr>
          <p:cNvPr id="45" name="KakaoTalk_20230807_144534686">
            <a:hlinkClick r:id="" action="ppaction://media"/>
            <a:extLst>
              <a:ext uri="{FF2B5EF4-FFF2-40B4-BE49-F238E27FC236}">
                <a16:creationId xmlns:a16="http://schemas.microsoft.com/office/drawing/2014/main" id="{F898B6F8-BD4F-0C76-EAE4-09230CE5A4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9539" y="941204"/>
            <a:ext cx="2306831" cy="56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5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pPr/>
              <a:t>6</a:t>
            </a:fld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en-US" altLang="ko-KR" sz="1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44540-186E-0435-9E39-25F309745D51}"/>
              </a:ext>
            </a:extLst>
          </p:cNvPr>
          <p:cNvSpPr txBox="1"/>
          <p:nvPr/>
        </p:nvSpPr>
        <p:spPr>
          <a:xfrm>
            <a:off x="353221" y="12324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독해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어떤 유형의 문제도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풀 수 있는 끝시리즈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A734276-C022-78B3-8963-DE7122613C9E}"/>
              </a:ext>
            </a:extLst>
          </p:cNvPr>
          <p:cNvCxnSpPr>
            <a:cxnSpLocks/>
          </p:cNvCxnSpPr>
          <p:nvPr/>
        </p:nvCxnSpPr>
        <p:spPr>
          <a:xfrm flipH="1">
            <a:off x="527876" y="4189871"/>
            <a:ext cx="478" cy="2191376"/>
          </a:xfrm>
          <a:prstGeom prst="line">
            <a:avLst/>
          </a:prstGeom>
          <a:ln w="12700">
            <a:solidFill>
              <a:srgbClr val="546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1E405F5-917F-B897-6C0E-D0336FFAF12D}"/>
              </a:ext>
            </a:extLst>
          </p:cNvPr>
          <p:cNvCxnSpPr>
            <a:cxnSpLocks/>
          </p:cNvCxnSpPr>
          <p:nvPr/>
        </p:nvCxnSpPr>
        <p:spPr>
          <a:xfrm>
            <a:off x="527877" y="2234615"/>
            <a:ext cx="0" cy="1761388"/>
          </a:xfrm>
          <a:prstGeom prst="line">
            <a:avLst/>
          </a:prstGeom>
          <a:ln w="12700">
            <a:solidFill>
              <a:srgbClr val="9B8D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AB17EC-7F38-4FB2-7DC1-A8670103D488}"/>
              </a:ext>
            </a:extLst>
          </p:cNvPr>
          <p:cNvSpPr txBox="1"/>
          <p:nvPr/>
        </p:nvSpPr>
        <p:spPr>
          <a:xfrm>
            <a:off x="650565" y="2017785"/>
            <a:ext cx="2269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9B8DCC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기본 │ 기본 독해 학습</a:t>
            </a:r>
            <a:endParaRPr lang="en-US" altLang="ko-KR" sz="1000" b="1" dirty="0">
              <a:solidFill>
                <a:srgbClr val="9B8DCC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5483CD3-F7D9-4A1F-6C8A-F7426B636EDF}"/>
              </a:ext>
            </a:extLst>
          </p:cNvPr>
          <p:cNvSpPr/>
          <p:nvPr/>
        </p:nvSpPr>
        <p:spPr>
          <a:xfrm>
            <a:off x="692517" y="2299478"/>
            <a:ext cx="2495535" cy="138135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E4258A-7B2B-0169-F0A0-F6DBF43B9147}"/>
              </a:ext>
            </a:extLst>
          </p:cNvPr>
          <p:cNvSpPr txBox="1"/>
          <p:nvPr/>
        </p:nvSpPr>
        <p:spPr>
          <a:xfrm>
            <a:off x="1609858" y="2715190"/>
            <a:ext cx="14408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독해의 기본 개념과 원리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글의 주제를 파악하는 법을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학습하는 강의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(21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강 │ 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5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endParaRPr lang="ko-KR" altLang="en-US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3F79554-B8DE-258F-D68E-EC6736AF43D7}"/>
              </a:ext>
            </a:extLst>
          </p:cNvPr>
          <p:cNvSpPr/>
          <p:nvPr/>
        </p:nvSpPr>
        <p:spPr>
          <a:xfrm>
            <a:off x="421640" y="2027029"/>
            <a:ext cx="228925" cy="228925"/>
          </a:xfrm>
          <a:prstGeom prst="ellipse">
            <a:avLst/>
          </a:prstGeom>
          <a:solidFill>
            <a:srgbClr val="9B8D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0D6212-CB40-6750-59F2-B666E4715C75}"/>
              </a:ext>
            </a:extLst>
          </p:cNvPr>
          <p:cNvSpPr/>
          <p:nvPr/>
        </p:nvSpPr>
        <p:spPr>
          <a:xfrm>
            <a:off x="702532" y="2404180"/>
            <a:ext cx="2483973" cy="1845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독해끝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입문편</a:t>
            </a:r>
            <a:endParaRPr lang="en-US" altLang="ko-KR" sz="1200" b="1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5DFAEDA-F503-DEA1-AC46-8F86C026D069}"/>
              </a:ext>
            </a:extLst>
          </p:cNvPr>
          <p:cNvSpPr/>
          <p:nvPr/>
        </p:nvSpPr>
        <p:spPr>
          <a:xfrm>
            <a:off x="413414" y="3996003"/>
            <a:ext cx="228925" cy="228925"/>
          </a:xfrm>
          <a:prstGeom prst="ellipse">
            <a:avLst/>
          </a:prstGeom>
          <a:solidFill>
            <a:srgbClr val="546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5FF728-809C-3384-A2A1-94843863FAB9}"/>
              </a:ext>
            </a:extLst>
          </p:cNvPr>
          <p:cNvSpPr txBox="1"/>
          <p:nvPr/>
        </p:nvSpPr>
        <p:spPr>
          <a:xfrm>
            <a:off x="652464" y="3987354"/>
            <a:ext cx="25340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546E6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심화 │ 심화 독해 학습</a:t>
            </a:r>
            <a:endParaRPr lang="en-US" altLang="ko-KR" sz="1000" b="1" dirty="0">
              <a:solidFill>
                <a:srgbClr val="546E6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458B43-2230-25BD-9843-D9F2CB4C49FE}"/>
              </a:ext>
            </a:extLst>
          </p:cNvPr>
          <p:cNvSpPr txBox="1"/>
          <p:nvPr/>
        </p:nvSpPr>
        <p:spPr>
          <a:xfrm>
            <a:off x="1672170" y="4720881"/>
            <a:ext cx="14408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추상적이고 어려운 지문을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쉽고 논리적으로 독해하는 방법을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학습하는 강의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(30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강 │ 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8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endParaRPr lang="ko-KR" altLang="en-US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4FC8FE2-73AD-1C59-CBF1-E914AE35B7A7}"/>
              </a:ext>
            </a:extLst>
          </p:cNvPr>
          <p:cNvSpPr/>
          <p:nvPr/>
        </p:nvSpPr>
        <p:spPr>
          <a:xfrm>
            <a:off x="690971" y="4391670"/>
            <a:ext cx="2495535" cy="1845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고등 영어 </a:t>
            </a:r>
            <a:r>
              <a:rPr lang="ko-KR" altLang="en-US" sz="1100" b="1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논리독해</a:t>
            </a:r>
            <a:r>
              <a:rPr lang="ko-KR" altLang="en-US" sz="11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끝</a:t>
            </a:r>
            <a:endParaRPr lang="en-US" altLang="ko-KR" sz="1100" b="1" dirty="0">
              <a:solidFill>
                <a:schemeClr val="tx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BB6E480-0491-F94B-330E-D6265B2CE504}"/>
              </a:ext>
            </a:extLst>
          </p:cNvPr>
          <p:cNvSpPr/>
          <p:nvPr/>
        </p:nvSpPr>
        <p:spPr>
          <a:xfrm>
            <a:off x="692517" y="4274356"/>
            <a:ext cx="2495535" cy="138135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27AD80-AFCC-9913-8FA8-1804CD1D9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113" y="2702143"/>
            <a:ext cx="588463" cy="807402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353C36-3236-7638-6BEA-FE038D400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13" y="4695034"/>
            <a:ext cx="592444" cy="81067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F6A0CB-6410-2F20-144D-D34FEAE4CE08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E0FBE3D-B32A-DA35-0058-282D33A2FBD2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288618-DA96-9C37-ADBE-3F55BDBA7F19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2A144C-76F9-1528-54A5-B4A1C2F021D1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64B73C9-DB6F-80A1-CB6E-6B7F015986A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A493F8-296C-43FD-ACE8-8D3C541E9B9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046A6DB-A49B-91EE-00A2-55E3046DBE50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5DC1A49-8580-5F27-76FB-88ED9A3569C1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DE93821-C7AD-39B7-DF19-5694BEC1A5A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AF9AF9C-E0E5-6D11-F5E6-67B6337EBB2B}"/>
              </a:ext>
            </a:extLst>
          </p:cNvPr>
          <p:cNvGrpSpPr/>
          <p:nvPr/>
        </p:nvGrpSpPr>
        <p:grpSpPr>
          <a:xfrm>
            <a:off x="623592" y="2192037"/>
            <a:ext cx="266420" cy="261610"/>
            <a:chOff x="3276880" y="3742523"/>
            <a:chExt cx="266420" cy="261610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DC9EBD1-6AEF-C5E9-FED3-3C08EE915DCC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E0D9C8-1A03-689B-DB7F-9EB175DD80D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56FDDC5-0E12-0482-D300-FF47400E30C7}"/>
              </a:ext>
            </a:extLst>
          </p:cNvPr>
          <p:cNvGrpSpPr/>
          <p:nvPr/>
        </p:nvGrpSpPr>
        <p:grpSpPr>
          <a:xfrm>
            <a:off x="633239" y="4211437"/>
            <a:ext cx="266420" cy="261610"/>
            <a:chOff x="3276880" y="3742523"/>
            <a:chExt cx="266420" cy="261610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5C5A6C8-577F-629D-BF07-848AA6BB24B9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7996FA-10E5-4CEA-8DE6-339AB610A117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3" name="표 79">
            <a:extLst>
              <a:ext uri="{FF2B5EF4-FFF2-40B4-BE49-F238E27FC236}">
                <a16:creationId xmlns:a16="http://schemas.microsoft.com/office/drawing/2014/main" id="{7315D272-BCEF-B179-4626-70B57D3D1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143160"/>
              </p:ext>
            </p:extLst>
          </p:nvPr>
        </p:nvGraphicFramePr>
        <p:xfrm>
          <a:off x="9119434" y="396431"/>
          <a:ext cx="2927096" cy="2430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pic>
        <p:nvPicPr>
          <p:cNvPr id="33" name="KakaoTalk_20230807_144534686">
            <a:hlinkClick r:id="" action="ppaction://media"/>
            <a:extLst>
              <a:ext uri="{FF2B5EF4-FFF2-40B4-BE49-F238E27FC236}">
                <a16:creationId xmlns:a16="http://schemas.microsoft.com/office/drawing/2014/main" id="{3CCC0DEC-BD85-D618-011B-218C114722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9539" y="941204"/>
            <a:ext cx="2306831" cy="56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8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3CF4BCB-367C-F555-BF09-4A6212E82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67" y="2741737"/>
            <a:ext cx="574319" cy="811402"/>
          </a:xfrm>
          <a:prstGeom prst="rect">
            <a:avLst/>
          </a:prstGeom>
        </p:spPr>
      </p:pic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pPr/>
              <a:t>7</a:t>
            </a:fld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]</a:t>
            </a:r>
            <a:endParaRPr lang="en-US" altLang="ko-KR" sz="12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1E405F5-917F-B897-6C0E-D0336FFAF12D}"/>
              </a:ext>
            </a:extLst>
          </p:cNvPr>
          <p:cNvCxnSpPr>
            <a:cxnSpLocks/>
          </p:cNvCxnSpPr>
          <p:nvPr/>
        </p:nvCxnSpPr>
        <p:spPr>
          <a:xfrm>
            <a:off x="527877" y="2234615"/>
            <a:ext cx="0" cy="1446213"/>
          </a:xfrm>
          <a:prstGeom prst="line">
            <a:avLst/>
          </a:prstGeom>
          <a:ln w="12700">
            <a:solidFill>
              <a:srgbClr val="8359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AB17EC-7F38-4FB2-7DC1-A8670103D488}"/>
              </a:ext>
            </a:extLst>
          </p:cNvPr>
          <p:cNvSpPr txBox="1"/>
          <p:nvPr/>
        </p:nvSpPr>
        <p:spPr>
          <a:xfrm>
            <a:off x="650564" y="2017785"/>
            <a:ext cx="27022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8359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문제 </a:t>
            </a:r>
            <a:r>
              <a:rPr lang="ko-KR" altLang="en-US" sz="1000" b="1" dirty="0" err="1">
                <a:solidFill>
                  <a:srgbClr val="8359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해결력</a:t>
            </a:r>
            <a:r>
              <a:rPr lang="ko-KR" altLang="en-US" sz="1000" b="1" dirty="0">
                <a:solidFill>
                  <a:srgbClr val="83599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│ 문제풀이 스킬 학습</a:t>
            </a:r>
            <a:endParaRPr lang="en-US" altLang="ko-KR" sz="1000" b="1" dirty="0">
              <a:solidFill>
                <a:srgbClr val="83599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5483CD3-F7D9-4A1F-6C8A-F7426B636EDF}"/>
              </a:ext>
            </a:extLst>
          </p:cNvPr>
          <p:cNvSpPr/>
          <p:nvPr/>
        </p:nvSpPr>
        <p:spPr>
          <a:xfrm>
            <a:off x="692517" y="2299478"/>
            <a:ext cx="2495535" cy="138135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E4258A-7B2B-0169-F0A0-F6DBF43B9147}"/>
              </a:ext>
            </a:extLst>
          </p:cNvPr>
          <p:cNvSpPr txBox="1"/>
          <p:nvPr/>
        </p:nvSpPr>
        <p:spPr>
          <a:xfrm>
            <a:off x="1609858" y="2715190"/>
            <a:ext cx="14408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빠르고 정확하게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문제를 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풀 수 있도록 유형별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스킬을 학습하는 강의</a:t>
            </a:r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endParaRPr lang="en-US" altLang="ko-KR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(30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강 │ 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7</a:t>
            </a:r>
            <a:r>
              <a:rPr lang="ko-KR" altLang="en-US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주</a:t>
            </a:r>
            <a:r>
              <a:rPr lang="en-US" altLang="ko-KR" sz="9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endParaRPr lang="ko-KR" altLang="en-US" sz="900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3F79554-B8DE-258F-D68E-EC6736AF43D7}"/>
              </a:ext>
            </a:extLst>
          </p:cNvPr>
          <p:cNvSpPr/>
          <p:nvPr/>
        </p:nvSpPr>
        <p:spPr>
          <a:xfrm>
            <a:off x="421640" y="2027029"/>
            <a:ext cx="228925" cy="228925"/>
          </a:xfrm>
          <a:prstGeom prst="ellipse">
            <a:avLst/>
          </a:prstGeom>
          <a:solidFill>
            <a:srgbClr val="8359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00D6212-CB40-6750-59F2-B666E4715C75}"/>
              </a:ext>
            </a:extLst>
          </p:cNvPr>
          <p:cNvSpPr/>
          <p:nvPr/>
        </p:nvSpPr>
        <p:spPr>
          <a:xfrm>
            <a:off x="702532" y="2404180"/>
            <a:ext cx="2483973" cy="1845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독해끝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문제 </a:t>
            </a:r>
            <a:r>
              <a:rPr lang="ko-KR" altLang="en-US" sz="1200" b="1" dirty="0" err="1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스킬편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1,2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249555E-6109-6BEE-4F69-A8A5F6E4E0B8}"/>
              </a:ext>
            </a:extLst>
          </p:cNvPr>
          <p:cNvCxnSpPr>
            <a:cxnSpLocks/>
          </p:cNvCxnSpPr>
          <p:nvPr/>
        </p:nvCxnSpPr>
        <p:spPr>
          <a:xfrm>
            <a:off x="536102" y="1270044"/>
            <a:ext cx="0" cy="765374"/>
          </a:xfrm>
          <a:prstGeom prst="line">
            <a:avLst/>
          </a:prstGeom>
          <a:ln w="12700">
            <a:solidFill>
              <a:srgbClr val="546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A8739F-8A3F-7277-87C4-FC0FB5ED0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28" y="2659659"/>
            <a:ext cx="574319" cy="811402"/>
          </a:xfrm>
          <a:prstGeom prst="rect">
            <a:avLst/>
          </a:prstGeom>
        </p:spPr>
      </p:pic>
      <p:graphicFrame>
        <p:nvGraphicFramePr>
          <p:cNvPr id="6" name="표 79">
            <a:extLst>
              <a:ext uri="{FF2B5EF4-FFF2-40B4-BE49-F238E27FC236}">
                <a16:creationId xmlns:a16="http://schemas.microsoft.com/office/drawing/2014/main" id="{7C5BC00A-5612-E08B-F99B-B5B3EBF00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43482"/>
              </p:ext>
            </p:extLst>
          </p:nvPr>
        </p:nvGraphicFramePr>
        <p:xfrm>
          <a:off x="9119434" y="396431"/>
          <a:ext cx="2927096" cy="24300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6A044D2D-448C-7E0A-38EB-E4372C710022}"/>
              </a:ext>
            </a:extLst>
          </p:cNvPr>
          <p:cNvGrpSpPr/>
          <p:nvPr/>
        </p:nvGrpSpPr>
        <p:grpSpPr>
          <a:xfrm>
            <a:off x="623592" y="2192037"/>
            <a:ext cx="266420" cy="261610"/>
            <a:chOff x="3276880" y="3742523"/>
            <a:chExt cx="266420" cy="26161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C5C553A-3036-F7B4-B60F-BC5C5AF141CE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26F4A5-D1D8-CFD8-8118-C6E48A924BE4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AD8B81-8B41-A74F-C23E-EE52459B06EA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8D03E82-92BE-D697-221B-2BA8A5386CC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680DC4-B738-7D83-BD0E-48A0CE2C4D9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53584C8-1241-A20B-7630-64D5AF2DDCB7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9525514-D651-60DD-ADCF-90B72173AA43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60C600-1BFD-871C-56A7-B3DEF1854CE9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97FA7E-20D3-2E4C-8D02-8FF195623317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4BAB495-F582-91C3-68E7-5D4916881827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BD5CDF-9496-C70F-C96F-B29743C4946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8" name="KakaoTalk_20230807_144534686">
            <a:hlinkClick r:id="" action="ppaction://media"/>
            <a:extLst>
              <a:ext uri="{FF2B5EF4-FFF2-40B4-BE49-F238E27FC236}">
                <a16:creationId xmlns:a16="http://schemas.microsoft.com/office/drawing/2014/main" id="{7C8F3EFD-FE54-8277-9B9E-167D73148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29539" y="941204"/>
            <a:ext cx="2306831" cy="56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5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5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BFF521-26FC-D195-0CEE-FFAD3C6955FF}"/>
              </a:ext>
            </a:extLst>
          </p:cNvPr>
          <p:cNvSpPr txBox="1"/>
          <p:nvPr/>
        </p:nvSpPr>
        <p:spPr>
          <a:xfrm>
            <a:off x="353222" y="1508321"/>
            <a:ext cx="32597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에이닷</a:t>
            </a:r>
            <a:r>
              <a:rPr lang="en-US" altLang="ko-KR" sz="1000" b="1" dirty="0">
                <a:solidFill>
                  <a:schemeClr val="accent2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r>
              <a:rPr lang="ko-KR" altLang="en-US" sz="10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만의 특별한</a:t>
            </a:r>
            <a:endParaRPr lang="en-US" altLang="ko-KR" sz="10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1000" b="1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내신 대비 커리큘럼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D0A770-46E6-1BA8-74BF-A4F107CD31AC}"/>
              </a:ext>
            </a:extLst>
          </p:cNvPr>
          <p:cNvSpPr txBox="1"/>
          <p:nvPr/>
        </p:nvSpPr>
        <p:spPr>
          <a:xfrm>
            <a:off x="353221" y="1231956"/>
            <a:ext cx="325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 </a:t>
            </a:r>
            <a:r>
              <a:rPr lang="ko-KR" altLang="en-US" sz="1400" b="1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에이닷</a:t>
            </a:r>
            <a:r>
              <a:rPr lang="en-US" altLang="ko-KR" sz="14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r>
              <a:rPr lang="ko-KR" altLang="en-US" sz="14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커리큘럼</a:t>
            </a:r>
            <a:endParaRPr lang="en-US" altLang="ko-KR" sz="14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544540-186E-0435-9E39-25F309745D51}"/>
              </a:ext>
            </a:extLst>
          </p:cNvPr>
          <p:cNvSpPr txBox="1"/>
          <p:nvPr/>
        </p:nvSpPr>
        <p:spPr>
          <a:xfrm>
            <a:off x="353221" y="2032583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관리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개인 맞춤 플랜을 통한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체계적인 내신 관리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6091C1-5710-8066-4144-A513119AD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50" y="2828446"/>
            <a:ext cx="2713890" cy="122646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7AB214-BF97-C0C2-40E0-67555C2CCDB1}"/>
              </a:ext>
            </a:extLst>
          </p:cNvPr>
          <p:cNvSpPr/>
          <p:nvPr/>
        </p:nvSpPr>
        <p:spPr>
          <a:xfrm>
            <a:off x="456152" y="4286955"/>
            <a:ext cx="3036180" cy="62410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개인의 학습 수준과 학교 출제 경향에 따라 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달라지는 내신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  <a:r>
              <a:rPr lang="ko-KR" altLang="en-US" sz="8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개인 맞춤 내신 전략과 플랜을 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통해 체계적으로 공부합니다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</a:p>
        </p:txBody>
      </p:sp>
      <p:graphicFrame>
        <p:nvGraphicFramePr>
          <p:cNvPr id="3" name="표 79">
            <a:extLst>
              <a:ext uri="{FF2B5EF4-FFF2-40B4-BE49-F238E27FC236}">
                <a16:creationId xmlns:a16="http://schemas.microsoft.com/office/drawing/2014/main" id="{E413C776-46BE-EDB5-F5B3-81847C7E7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777998"/>
              </p:ext>
            </p:extLst>
          </p:nvPr>
        </p:nvGraphicFramePr>
        <p:xfrm>
          <a:off x="9119434" y="396431"/>
          <a:ext cx="2927096" cy="2978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영역이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바뀔때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마다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영역 진하게 표시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A04D5EE8-472B-5B8E-7F58-DBD07D74ED7C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3E746A-8C4B-FE29-1EDA-3FF99ECBDE3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F0C42E-18BB-D5C5-894E-A60EAA5B16C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55BA20-692E-477C-5B27-C49F6ACC8629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6193012-38A1-4F00-4545-9C75FF925ECD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B664D9-2144-D991-4EA4-20850AEC2AE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3486F9-4F7A-873A-C819-BFBC13D7D3E0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7DADDD8-5ED9-390E-7A48-B333458D064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614087-5EC1-359C-BF5D-F3C06B05C3A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6EDB5CA-1705-9071-2ACA-AA4B40D3F2F6}"/>
              </a:ext>
            </a:extLst>
          </p:cNvPr>
          <p:cNvGrpSpPr/>
          <p:nvPr/>
        </p:nvGrpSpPr>
        <p:grpSpPr>
          <a:xfrm>
            <a:off x="266088" y="4168570"/>
            <a:ext cx="266420" cy="261610"/>
            <a:chOff x="3276880" y="3742523"/>
            <a:chExt cx="266420" cy="26161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93EE59B-E187-1012-522F-22DAFB94FD06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60B964-D5F0-07A0-F973-7C6D8E062C0B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KakaoTalk_20230807_171855911">
            <a:hlinkClick r:id="" action="ppaction://media"/>
            <a:extLst>
              <a:ext uri="{FF2B5EF4-FFF2-40B4-BE49-F238E27FC236}">
                <a16:creationId xmlns:a16="http://schemas.microsoft.com/office/drawing/2014/main" id="{321EFC9B-97AA-2785-ADE6-A3CB08233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0727" y="982307"/>
            <a:ext cx="2202041" cy="53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6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F33421B-FD29-38C7-5BFD-65ABB204BD35}"/>
              </a:ext>
            </a:extLst>
          </p:cNvPr>
          <p:cNvSpPr/>
          <p:nvPr/>
        </p:nvSpPr>
        <p:spPr>
          <a:xfrm>
            <a:off x="456152" y="3676167"/>
            <a:ext cx="3036180" cy="624100"/>
          </a:xfrm>
          <a:prstGeom prst="roundRect">
            <a:avLst>
              <a:gd name="adj" fmla="val 65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기출 분석과 함께 중요 문장 위주의 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학습이 필요한 내신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내용 이해부터 해석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어법까지 </a:t>
            </a:r>
            <a:endParaRPr lang="en-US" altLang="ko-KR" sz="900" dirty="0">
              <a:solidFill>
                <a:schemeClr val="tx1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내신 강의에서 모두 배울 수 있습니다</a:t>
            </a:r>
            <a:r>
              <a:rPr lang="en-US" altLang="ko-KR" sz="900" dirty="0">
                <a:solidFill>
                  <a:schemeClr val="tx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</a:p>
        </p:txBody>
      </p:sp>
      <p:sp>
        <p:nvSpPr>
          <p:cNvPr id="2" name="직사각형 106">
            <a:extLst>
              <a:ext uri="{FF2B5EF4-FFF2-40B4-BE49-F238E27FC236}">
                <a16:creationId xmlns:a16="http://schemas.microsoft.com/office/drawing/2014/main" id="{2F3935CB-5848-413E-90ED-92FFAA313F97}"/>
              </a:ext>
            </a:extLst>
          </p:cNvPr>
          <p:cNvSpPr/>
          <p:nvPr/>
        </p:nvSpPr>
        <p:spPr>
          <a:xfrm>
            <a:off x="353223" y="647087"/>
            <a:ext cx="3259775" cy="572491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868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D620D7-75A0-4244-B4EB-79E52BFFA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755BD-3810-40A6-885A-3817DE9DD8B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F54F66C-63BD-23F6-95AB-7AFA7B4CC026}"/>
              </a:ext>
            </a:extLst>
          </p:cNvPr>
          <p:cNvSpPr/>
          <p:nvPr/>
        </p:nvSpPr>
        <p:spPr>
          <a:xfrm>
            <a:off x="485777" y="776749"/>
            <a:ext cx="1013017" cy="338554"/>
          </a:xfrm>
          <a:prstGeom prst="roundRect">
            <a:avLst/>
          </a:prstGeom>
          <a:solidFill>
            <a:srgbClr val="F0F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영어 실력 향상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48656D-E760-1EFE-CD54-590521CA59E4}"/>
              </a:ext>
            </a:extLst>
          </p:cNvPr>
          <p:cNvSpPr txBox="1"/>
          <p:nvPr/>
        </p:nvSpPr>
        <p:spPr>
          <a:xfrm>
            <a:off x="4862005" y="664205"/>
            <a:ext cx="326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② </a:t>
            </a:r>
            <a:r>
              <a:rPr lang="en-US" altLang="ko-KR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레퍼런스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endParaRPr lang="en-US" altLang="ko-KR" sz="1200" b="1" dirty="0"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7551BB-8C6C-260F-879A-519AA9249B9B}"/>
              </a:ext>
            </a:extLst>
          </p:cNvPr>
          <p:cNvSpPr/>
          <p:nvPr/>
        </p:nvSpPr>
        <p:spPr>
          <a:xfrm>
            <a:off x="1626578" y="776749"/>
            <a:ext cx="868985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대비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7F4DAF-C0FD-37E5-2F6B-BC3915B8D4D0}"/>
              </a:ext>
            </a:extLst>
          </p:cNvPr>
          <p:cNvSpPr/>
          <p:nvPr/>
        </p:nvSpPr>
        <p:spPr>
          <a:xfrm>
            <a:off x="2623347" y="776749"/>
            <a:ext cx="868985" cy="33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수능 집중</a:t>
            </a:r>
          </a:p>
        </p:txBody>
      </p:sp>
      <p:graphicFrame>
        <p:nvGraphicFramePr>
          <p:cNvPr id="3" name="표 79">
            <a:extLst>
              <a:ext uri="{FF2B5EF4-FFF2-40B4-BE49-F238E27FC236}">
                <a16:creationId xmlns:a16="http://schemas.microsoft.com/office/drawing/2014/main" id="{E413C776-46BE-EDB5-F5B3-81847C7E7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172590"/>
              </p:ext>
            </p:extLst>
          </p:nvPr>
        </p:nvGraphicFramePr>
        <p:xfrm>
          <a:off x="9119434" y="396431"/>
          <a:ext cx="2927096" cy="29787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6272">
                  <a:extLst>
                    <a:ext uri="{9D8B030D-6E8A-4147-A177-3AD203B41FA5}">
                      <a16:colId xmlns:a16="http://schemas.microsoft.com/office/drawing/2014/main" val="819304212"/>
                    </a:ext>
                  </a:extLst>
                </a:gridCol>
                <a:gridCol w="2410824">
                  <a:extLst>
                    <a:ext uri="{9D8B030D-6E8A-4147-A177-3AD203B41FA5}">
                      <a16:colId xmlns:a16="http://schemas.microsoft.com/office/drawing/2014/main" val="2204003558"/>
                    </a:ext>
                  </a:extLst>
                </a:gridCol>
              </a:tblGrid>
              <a:tr h="13115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endParaRPr lang="ko-KR" altLang="en-US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텍스트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네비게이션 바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  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스크롤을 내려도 상단에 고정 및 노출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각 영역 클릭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페이지로 이동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첫번째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영어 실력 향상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3p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두번째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내신 대비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8p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-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세번째 영역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수능 집중 커리큘럼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): 21p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영역이 </a:t>
                      </a:r>
                      <a:r>
                        <a:rPr lang="ko-KR" altLang="en-US" sz="900" b="0" dirty="0" err="1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바뀔때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 마다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해당 영역 진하게 표시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6047379"/>
                  </a:ext>
                </a:extLst>
              </a:tr>
              <a:tr h="11041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90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endParaRPr lang="ko-KR" altLang="en-US" sz="90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콘텐츠 영역</a:t>
                      </a:r>
                      <a:endParaRPr lang="en-US" altLang="ko-KR" sz="900" b="1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latinLnBrk="1"/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스크롤 시</a:t>
                      </a: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,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하단에서 위로 나타나는 효과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2) </a:t>
                      </a:r>
                      <a:r>
                        <a:rPr lang="ko-KR" altLang="en-US" sz="900" b="0" dirty="0"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로딩 후 멈춤 상태 유지</a:t>
                      </a:r>
                      <a:endParaRPr lang="en-US" altLang="ko-KR" sz="900" b="0" dirty="0"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93685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A04D5EE8-472B-5B8E-7F58-DBD07D74ED7C}"/>
              </a:ext>
            </a:extLst>
          </p:cNvPr>
          <p:cNvGrpSpPr/>
          <p:nvPr/>
        </p:nvGrpSpPr>
        <p:grpSpPr>
          <a:xfrm>
            <a:off x="322942" y="645502"/>
            <a:ext cx="266420" cy="261610"/>
            <a:chOff x="3276880" y="3742523"/>
            <a:chExt cx="266420" cy="26161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13E746A-8C4B-FE29-1EDA-3FF99ECBDE3A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F0C42E-18BB-D5C5-894E-A60EAA5B16CD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55BA20-692E-477C-5B27-C49F6ACC8629}"/>
              </a:ext>
            </a:extLst>
          </p:cNvPr>
          <p:cNvGrpSpPr/>
          <p:nvPr/>
        </p:nvGrpSpPr>
        <p:grpSpPr>
          <a:xfrm>
            <a:off x="1493368" y="660096"/>
            <a:ext cx="266420" cy="261610"/>
            <a:chOff x="3276880" y="3742523"/>
            <a:chExt cx="266420" cy="26161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6193012-38A1-4F00-4545-9C75FF925ECD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B664D9-2144-D991-4EA4-20850AEC2AE8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3486F9-4F7A-873A-C819-BFBC13D7D3E0}"/>
              </a:ext>
            </a:extLst>
          </p:cNvPr>
          <p:cNvGrpSpPr/>
          <p:nvPr/>
        </p:nvGrpSpPr>
        <p:grpSpPr>
          <a:xfrm>
            <a:off x="2513300" y="652597"/>
            <a:ext cx="266420" cy="261610"/>
            <a:chOff x="3276880" y="3742523"/>
            <a:chExt cx="266420" cy="26161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D7DADDD8-5ED9-390E-7A48-B333458D0644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614087-5EC1-359C-BF5D-F3C06B05C3A6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1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6EDB5CA-1705-9071-2ACA-AA4B40D3F2F6}"/>
              </a:ext>
            </a:extLst>
          </p:cNvPr>
          <p:cNvGrpSpPr/>
          <p:nvPr/>
        </p:nvGrpSpPr>
        <p:grpSpPr>
          <a:xfrm>
            <a:off x="266088" y="3543730"/>
            <a:ext cx="266420" cy="261610"/>
            <a:chOff x="3276880" y="3742523"/>
            <a:chExt cx="266420" cy="26161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293EE59B-E187-1012-522F-22DAFB94FD06}"/>
                </a:ext>
              </a:extLst>
            </p:cNvPr>
            <p:cNvSpPr/>
            <p:nvPr/>
          </p:nvSpPr>
          <p:spPr>
            <a:xfrm>
              <a:off x="3307080" y="3771900"/>
              <a:ext cx="213360" cy="21336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60B964-D5F0-07A0-F973-7C6D8E062C0B}"/>
                </a:ext>
              </a:extLst>
            </p:cNvPr>
            <p:cNvSpPr txBox="1"/>
            <p:nvPr/>
          </p:nvSpPr>
          <p:spPr>
            <a:xfrm>
              <a:off x="3276880" y="3742523"/>
              <a:ext cx="266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1"/>
                  </a:solidFill>
                </a:rPr>
                <a:t>2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01661574-988F-5BE7-B442-C313E7F69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" y="2100829"/>
            <a:ext cx="2333993" cy="1308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362C4E4-D2FC-1AD9-63F2-7406F8ED04AC}"/>
              </a:ext>
            </a:extLst>
          </p:cNvPr>
          <p:cNvSpPr txBox="1"/>
          <p:nvPr/>
        </p:nvSpPr>
        <p:spPr>
          <a:xfrm>
            <a:off x="353221" y="1233734"/>
            <a:ext cx="32597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2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내신 강의</a:t>
            </a:r>
            <a:endParaRPr lang="en-US" altLang="ko-KR" sz="1200" b="1" dirty="0">
              <a:solidFill>
                <a:schemeClr val="accent2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8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출제 포인트만 콕 짚어</a:t>
            </a:r>
            <a:endParaRPr lang="en-US" altLang="ko-KR" sz="1000" b="1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1000" b="1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알려주는 내신 강의</a:t>
            </a:r>
          </a:p>
        </p:txBody>
      </p:sp>
      <p:pic>
        <p:nvPicPr>
          <p:cNvPr id="11" name="KakaoTalk_20230807_171855911">
            <a:hlinkClick r:id="" action="ppaction://media"/>
            <a:extLst>
              <a:ext uri="{FF2B5EF4-FFF2-40B4-BE49-F238E27FC236}">
                <a16:creationId xmlns:a16="http://schemas.microsoft.com/office/drawing/2014/main" id="{47018109-6045-0F53-6062-19E1F50D9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0727" y="982307"/>
            <a:ext cx="2202041" cy="53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5068</TotalTime>
  <Words>3030</Words>
  <Application>Microsoft Office PowerPoint</Application>
  <PresentationFormat>와이드스크린</PresentationFormat>
  <Paragraphs>853</Paragraphs>
  <Slides>23</Slides>
  <Notes>0</Notes>
  <HiddenSlides>0</HiddenSlides>
  <MMClips>22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Noto Sans CJK KR Bold</vt:lpstr>
      <vt:lpstr>Noto Sans CJK KR DemiLight</vt:lpstr>
      <vt:lpstr>Noto Sans KR</vt:lpstr>
      <vt:lpstr>맑은 고딕</vt:lpstr>
      <vt:lpstr>Arial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 Hyoseon</dc:creator>
  <cp:lastModifiedBy>희지 박</cp:lastModifiedBy>
  <cp:revision>102</cp:revision>
  <cp:lastPrinted>2021-09-17T01:48:39Z</cp:lastPrinted>
  <dcterms:created xsi:type="dcterms:W3CDTF">2021-09-16T09:38:36Z</dcterms:created>
  <dcterms:modified xsi:type="dcterms:W3CDTF">2023-08-08T00:56:54Z</dcterms:modified>
</cp:coreProperties>
</file>